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695" r:id="rId5"/>
  </p:sldMasterIdLst>
  <p:notesMasterIdLst>
    <p:notesMasterId r:id="rId21"/>
  </p:notesMasterIdLst>
  <p:sldIdLst>
    <p:sldId id="1836" r:id="rId6"/>
    <p:sldId id="258" r:id="rId7"/>
    <p:sldId id="1907" r:id="rId8"/>
    <p:sldId id="1917" r:id="rId9"/>
    <p:sldId id="1918" r:id="rId10"/>
    <p:sldId id="1881" r:id="rId11"/>
    <p:sldId id="1791" r:id="rId12"/>
    <p:sldId id="1911" r:id="rId13"/>
    <p:sldId id="1863" r:id="rId14"/>
    <p:sldId id="773" r:id="rId15"/>
    <p:sldId id="1915" r:id="rId16"/>
    <p:sldId id="1916" r:id="rId17"/>
    <p:sldId id="1914" r:id="rId18"/>
    <p:sldId id="526" r:id="rId19"/>
    <p:sldId id="4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8C30D-6406-46AD-8A66-3FDDCC627B8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FA23F-F621-456E-86AA-10F6FA94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 am so glad to be with you today. Especially the chance to be with Rotarians and talk about the 7</a:t>
            </a:r>
            <a:r>
              <a:rPr lang="en-US" b="0" baseline="30000" dirty="0"/>
              <a:t>th</a:t>
            </a:r>
            <a:r>
              <a:rPr lang="en-US" b="0" dirty="0"/>
              <a:t> Area of Focus: Supporting the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But first let me remind you about this existential crisis we’re in right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Without going into all the detail -- unless you want me to – let me highlight the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86993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Pct val="75000"/>
              <a:buNone/>
            </a:pPr>
            <a:r>
              <a:rPr dirty="0"/>
              <a:t>Because your world depends on it. We need your help.</a:t>
            </a:r>
          </a:p>
        </p:txBody>
      </p:sp>
    </p:spTree>
    <p:extLst>
      <p:ext uri="{BB962C8B-B14F-4D97-AF65-F5344CB8AC3E}">
        <p14:creationId xmlns:p14="http://schemas.microsoft.com/office/powerpoint/2010/main" val="293712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TY.  Here’s our</a:t>
            </a:r>
            <a:r>
              <a:rPr lang="en-US" baseline="0" dirty="0"/>
              <a:t> small blue planet, photographed from space.  It is, quite literally, the only home we’ve got.  And we need to take good care of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9E3A-9420-4262-83E0-3684419DF46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1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E230B-1899-4C7D-876B-9505B43724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9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what Holger Knaack, RI President, has had to say about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7348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Pct val="75000"/>
              <a:buNone/>
            </a:pPr>
            <a:r>
              <a:rPr lang="en-US" dirty="0"/>
              <a:t>And there are Rotary organizations to support you in taking ACTION</a:t>
            </a:r>
          </a:p>
          <a:p>
            <a:pPr marL="222250" indent="-222250">
              <a:spcBef>
                <a:spcPts val="1000"/>
              </a:spcBef>
              <a:buSzPct val="75000"/>
              <a:buChar char="•"/>
            </a:pPr>
            <a:r>
              <a:rPr lang="en-US" dirty="0"/>
              <a:t>ESRAG is expanding its reach while continuing to focus on important projects around the world.</a:t>
            </a:r>
          </a:p>
          <a:p>
            <a:pPr marL="222250" indent="-222250">
              <a:spcBef>
                <a:spcPts val="1000"/>
              </a:spcBef>
              <a:buSzPct val="75000"/>
              <a:buChar char="•"/>
            </a:pPr>
            <a:r>
              <a:rPr lang="en-US" dirty="0"/>
              <a:t>RCAT is helping build club infrastructure to focus on community projects and to share successes with other clubs.</a:t>
            </a:r>
          </a:p>
          <a:p>
            <a:pPr marL="222250" indent="-222250">
              <a:spcBef>
                <a:spcPts val="1000"/>
              </a:spcBef>
              <a:buSzPct val="75000"/>
              <a:buChar char="•"/>
            </a:pPr>
            <a:r>
              <a:rPr lang="en-US" dirty="0"/>
              <a:t>Working as ONE we support Rotary, our environment, and confront the climate crisis.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359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/>
              <a:t>Use our online resources – Environmental Sustainability Rotary Action Group (ESRAG) and Rotary Climate Action Team Network (RCAT) Websites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/>
              <a:t>These provide data, actions and success stories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8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There are plenty of solutions that are within your reach, as an individual, a member of the club and in your community!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Consider working with the data/ideas from Project Drawdown</a:t>
            </a:r>
            <a:r>
              <a:rPr lang="en-US" b="0" dirty="0"/>
              <a:t>, </a:t>
            </a:r>
            <a:r>
              <a:rPr lang="en-US" b="0" i="0" dirty="0">
                <a:effectLst/>
                <a:latin typeface="+mn-lt"/>
                <a:ea typeface="+mn-ea"/>
                <a:cs typeface="+mn-cs"/>
                <a:sym typeface="Arial"/>
              </a:rPr>
              <a:t>a coalition of scientists, researchers and advisers from all over the world with a goal of providing </a:t>
            </a:r>
            <a:r>
              <a:rPr lang="en-US" b="1" i="0" dirty="0">
                <a:effectLst/>
                <a:latin typeface="+mn-lt"/>
                <a:ea typeface="+mn-ea"/>
                <a:cs typeface="+mn-cs"/>
                <a:sym typeface="Arial"/>
              </a:rPr>
              <a:t>100 solutions </a:t>
            </a:r>
            <a:r>
              <a:rPr lang="en-US" b="0" i="0" dirty="0">
                <a:effectLst/>
                <a:latin typeface="+mn-lt"/>
                <a:ea typeface="+mn-ea"/>
                <a:cs typeface="+mn-cs"/>
                <a:sym typeface="Arial"/>
              </a:rPr>
              <a:t>to reverse global warming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Buy the Drawdown book and download the free Drawdown Review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Both will prove inexhaustible sources of information about the crisis and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consider specific actions you can take</a:t>
            </a:r>
          </a:p>
        </p:txBody>
      </p:sp>
    </p:spTree>
    <p:extLst>
      <p:ext uri="{BB962C8B-B14F-4D97-AF65-F5344CB8AC3E}">
        <p14:creationId xmlns:p14="http://schemas.microsoft.com/office/powerpoint/2010/main" val="55832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would like to have a little stimulation regarding climate change and what you can do to make a difference, there is the RCAT Challenge.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list of 35 things that you can do that will start to make an impact.  Any place you start is good.  And here are a few of the questions:</a:t>
            </a:r>
          </a:p>
          <a:p>
            <a:pPr marL="342900" lvl="4" indent="-342900">
              <a:buFont typeface="+mj-lt"/>
              <a:buAutoNum type="arabicPeriod"/>
            </a:pPr>
            <a:r>
              <a:rPr lang="en-US" sz="1800" dirty="0">
                <a:effectLst/>
                <a:latin typeface="+mn-lt"/>
                <a:ea typeface="+mn-ea"/>
                <a:cs typeface="+mn-cs"/>
                <a:sym typeface="Arial"/>
              </a:rPr>
              <a:t>Shift your electricity purchases to only that which comes from 100% renewable sources</a:t>
            </a:r>
            <a:r>
              <a:rPr lang="en-US" dirty="0">
                <a:effectLst/>
              </a:rPr>
              <a:t> </a:t>
            </a:r>
          </a:p>
          <a:p>
            <a:pPr marL="342900" lvl="4" indent="-342900">
              <a:buFont typeface="+mj-lt"/>
              <a:buAutoNum type="arabicPeriod"/>
            </a:pPr>
            <a:r>
              <a:rPr lang="en-US" sz="1800" dirty="0">
                <a:effectLst/>
                <a:latin typeface="+mn-lt"/>
                <a:ea typeface="+mn-ea"/>
                <a:cs typeface="+mn-cs"/>
                <a:sym typeface="Arial"/>
              </a:rPr>
              <a:t>Plant 5 trees in your garden or community</a:t>
            </a:r>
            <a:r>
              <a:rPr lang="en-US" dirty="0">
                <a:effectLst/>
              </a:rPr>
              <a:t> </a:t>
            </a:r>
          </a:p>
          <a:p>
            <a:pPr marL="342900" lvl="4" indent="-342900">
              <a:buFont typeface="+mj-lt"/>
              <a:buAutoNum type="arabicPeriod"/>
            </a:pPr>
            <a:r>
              <a:rPr lang="en-US" sz="1800" dirty="0">
                <a:effectLst/>
                <a:latin typeface="+mn-lt"/>
                <a:ea typeface="+mn-ea"/>
                <a:cs typeface="+mn-cs"/>
                <a:sym typeface="Arial"/>
              </a:rPr>
              <a:t>Simplify your              life.              Simply              buy              less              stuff</a:t>
            </a:r>
            <a:r>
              <a:rPr lang="en-US" dirty="0">
                <a:effectLst/>
              </a:rPr>
              <a:t> </a:t>
            </a:r>
          </a:p>
          <a:p>
            <a:pPr marL="342900" lvl="4" indent="-342900">
              <a:buFont typeface="+mj-lt"/>
              <a:buAutoNum type="arabicPeriod"/>
            </a:pPr>
            <a:r>
              <a:rPr lang="en-US" sz="1800" dirty="0">
                <a:effectLst/>
                <a:latin typeface="+mn-lt"/>
                <a:ea typeface="+mn-ea"/>
                <a:cs typeface="+mn-cs"/>
                <a:sym typeface="Arial"/>
              </a:rPr>
              <a:t>Drive a hybrid, electric, or hydrogen car to reduce or eliminate CO2 emissions </a:t>
            </a:r>
          </a:p>
          <a:p>
            <a:pPr marL="342900" lvl="4" indent="-342900">
              <a:buFont typeface="+mj-lt"/>
              <a:buAutoNum type="arabicPeriod"/>
            </a:pPr>
            <a:r>
              <a:rPr lang="en-US" sz="1800" dirty="0">
                <a:effectLst/>
                <a:latin typeface="+mn-lt"/>
                <a:ea typeface="+mn-ea"/>
                <a:cs typeface="+mn-cs"/>
                <a:sym typeface="Arial"/>
              </a:rPr>
              <a:t>Buy carbon offsets when traveling by plane or ship from </a:t>
            </a:r>
            <a:r>
              <a:rPr lang="en-US" sz="1800" dirty="0" err="1">
                <a:effectLst/>
                <a:latin typeface="+mn-lt"/>
                <a:ea typeface="+mn-ea"/>
                <a:cs typeface="+mn-cs"/>
                <a:sym typeface="Arial"/>
              </a:rPr>
              <a:t>Terrapass</a:t>
            </a:r>
            <a:r>
              <a:rPr lang="en-US" sz="1800" dirty="0">
                <a:effectLst/>
                <a:latin typeface="+mn-lt"/>
                <a:ea typeface="+mn-ea"/>
                <a:cs typeface="+mn-cs"/>
                <a:sym typeface="Arial"/>
              </a:rPr>
              <a:t> and similar groups </a:t>
            </a:r>
          </a:p>
          <a:p>
            <a:pPr marL="342900" marR="0" lvl="4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effectLst/>
                <a:latin typeface="+mn-lt"/>
                <a:ea typeface="+mn-ea"/>
                <a:cs typeface="+mn-cs"/>
                <a:sym typeface="Arial"/>
              </a:rPr>
              <a:t>Read/share books and articles on climate change, mitigation, adaptation, and resilience </a:t>
            </a:r>
          </a:p>
          <a:p>
            <a:pPr marL="342900" marR="0" lvl="4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effectLst/>
                <a:latin typeface="+mn-lt"/>
                <a:ea typeface="+mn-ea"/>
                <a:cs typeface="+mn-cs"/>
                <a:sym typeface="Arial"/>
              </a:rPr>
              <a:t>Encourage your District leadership to spread the word on urgent need for climate action</a:t>
            </a:r>
          </a:p>
          <a:p>
            <a:pPr marL="342900" lvl="4" indent="-342900">
              <a:buFont typeface="+mj-lt"/>
              <a:buAutoNum type="arabicPeriod"/>
            </a:pPr>
            <a:r>
              <a:rPr lang="en-US" sz="1800" dirty="0">
                <a:effectLst/>
                <a:latin typeface="+mn-lt"/>
                <a:ea typeface="+mn-ea"/>
                <a:cs typeface="+mn-cs"/>
                <a:sym typeface="Arial"/>
              </a:rPr>
              <a:t>Club sponsor a local natural area restoration initiative </a:t>
            </a:r>
          </a:p>
          <a:p>
            <a:pPr marL="342900" lvl="4" indent="-342900">
              <a:buFont typeface="+mj-lt"/>
              <a:buAutoNum type="arabicPeriod"/>
            </a:pPr>
            <a:r>
              <a:rPr lang="en-US" sz="1800" dirty="0">
                <a:effectLst/>
                <a:latin typeface="+mn-lt"/>
                <a:ea typeface="+mn-ea"/>
                <a:cs typeface="+mn-cs"/>
                <a:sym typeface="Arial"/>
              </a:rPr>
              <a:t>Support Rotary Climate Action Team’s efforts</a:t>
            </a:r>
            <a:r>
              <a:rPr lang="en-US" dirty="0">
                <a:effectLst/>
              </a:rPr>
              <a:t> </a:t>
            </a:r>
          </a:p>
          <a:p>
            <a:pPr marL="342900" lvl="4" indent="-342900">
              <a:buFont typeface="+mj-lt"/>
              <a:buAutoNum type="arabicPeriod"/>
            </a:pPr>
            <a:endParaRPr lang="en-US" dirty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would like this challenge, I will send it to you.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7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3" name="Shape 3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Pct val="75000"/>
              <a:buNone/>
            </a:pPr>
            <a:r>
              <a:rPr lang="en-US" dirty="0"/>
              <a:t>So please take action!  That’s the BOTTOM LINE in this existential CRISIS</a:t>
            </a:r>
          </a:p>
          <a:p>
            <a:pPr marL="222250" indent="-222250">
              <a:spcBef>
                <a:spcPts val="1000"/>
              </a:spcBef>
              <a:buSzPct val="75000"/>
              <a:buChar char="•"/>
            </a:pPr>
            <a:r>
              <a:rPr lang="en-US" dirty="0"/>
              <a:t>Create an ACTION team.</a:t>
            </a:r>
          </a:p>
          <a:p>
            <a:pPr marL="222250" indent="-222250">
              <a:spcBef>
                <a:spcPts val="1000"/>
              </a:spcBef>
              <a:buSzPct val="75000"/>
              <a:buChar char="•"/>
            </a:pPr>
            <a:r>
              <a:rPr lang="en-US" dirty="0"/>
              <a:t>Everyone becomes a member of ESRAG for $30/year</a:t>
            </a:r>
          </a:p>
          <a:p>
            <a:pPr marL="222250" indent="-222250">
              <a:spcBef>
                <a:spcPts val="1000"/>
              </a:spcBef>
              <a:buSzPct val="75000"/>
              <a:buChar char="•"/>
            </a:pPr>
            <a:r>
              <a:rPr lang="en-US" dirty="0"/>
              <a:t>Join the RCAT Network as an Action Team (membership is $100 per team) and access speakers for your club, strategic consulting for the team, and successful projects across the Network.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0928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Pct val="75000"/>
              <a:buNone/>
            </a:pPr>
            <a:r>
              <a:rPr lang="en-US" b="1" dirty="0"/>
              <a:t>Use </a:t>
            </a:r>
          </a:p>
          <a:p>
            <a:pPr marL="222250" indent="-222250">
              <a:spcBef>
                <a:spcPts val="1000"/>
              </a:spcBef>
              <a:buSzPct val="75000"/>
              <a:buChar char="•"/>
            </a:pPr>
            <a:r>
              <a:rPr lang="en-US" dirty="0"/>
              <a:t>Your </a:t>
            </a:r>
            <a:r>
              <a:rPr lang="en-US" b="1" dirty="0"/>
              <a:t>voice</a:t>
            </a:r>
            <a:r>
              <a:rPr lang="en-US" dirty="0"/>
              <a:t>, your </a:t>
            </a:r>
            <a:r>
              <a:rPr lang="en-US" b="1" dirty="0"/>
              <a:t>vote</a:t>
            </a:r>
            <a:r>
              <a:rPr lang="en-US" dirty="0"/>
              <a:t>, your </a:t>
            </a:r>
            <a:r>
              <a:rPr lang="en-US" b="1" dirty="0"/>
              <a:t>choices</a:t>
            </a:r>
            <a:r>
              <a:rPr lang="en-US" dirty="0"/>
              <a:t> in the marketplace, and your </a:t>
            </a:r>
            <a:r>
              <a:rPr lang="en-US" b="1" dirty="0"/>
              <a:t>club’s influence </a:t>
            </a:r>
            <a:r>
              <a:rPr lang="en-US" dirty="0"/>
              <a:t>in the community</a:t>
            </a:r>
          </a:p>
          <a:p>
            <a:pPr marL="222250" indent="-222250">
              <a:spcBef>
                <a:spcPts val="1000"/>
              </a:spcBef>
              <a:buSzPct val="75000"/>
              <a:buChar char="•"/>
            </a:pPr>
            <a:r>
              <a:rPr lang="en-US" dirty="0"/>
              <a:t>As if your world depends on it ….</a:t>
            </a:r>
          </a:p>
        </p:txBody>
      </p:sp>
    </p:spTree>
    <p:extLst>
      <p:ext uri="{BB962C8B-B14F-4D97-AF65-F5344CB8AC3E}">
        <p14:creationId xmlns:p14="http://schemas.microsoft.com/office/powerpoint/2010/main" val="170149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D1DBC-B52E-4A7C-839E-79D824B19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583BF-21BE-4569-BD4F-6BBC263C6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68E6-DC04-4212-8DF3-6A4DADEE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C91F2-3800-4D30-A277-DB711A0B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BA60E-F726-4229-A2DD-FD78C9B9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2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EFCD-88C8-4889-82EF-BA43F226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6C105-8B12-4E8F-88BD-D9A48F1A9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3D042-5833-4E23-91A0-F98CCC9B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6844B-5543-4022-B537-451FD2D0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EC3B3-0883-4E8B-9F07-98E6018E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7B9C6-8733-4099-965E-774A939FD0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FFCB8-B362-426A-A9DE-8CF8F7829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CF3A8-8DF9-4EE6-89FC-0977143E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7D78E-57E5-4AE1-9063-973E1258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F041-154A-440E-A1BA-63BF618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9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552450" y="295275"/>
            <a:ext cx="10984728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4050"/>
              </a:lnSpc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450" y="809625"/>
            <a:ext cx="10984728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975"/>
              </a:spcBef>
              <a:defRPr sz="1950">
                <a:solidFill>
                  <a:srgbClr val="FFFFFF"/>
                </a:solidFill>
              </a:defRPr>
            </a:lvl1pPr>
            <a:lvl2pPr marL="28575" indent="0">
              <a:buSzTx/>
              <a:buNone/>
              <a:defRPr sz="1950" b="1"/>
            </a:lvl2pPr>
            <a:lvl3pPr marL="0" indent="219075">
              <a:buSzTx/>
              <a:buNone/>
              <a:defRPr b="1"/>
            </a:lvl3pPr>
            <a:lvl4pPr marL="0" indent="461963">
              <a:buSzTx/>
              <a:buNone/>
              <a:defRPr sz="1950" b="1"/>
            </a:lvl4pPr>
            <a:lvl5pPr marL="0" indent="671513">
              <a:buSzTx/>
              <a:buNone/>
              <a:defRPr sz="19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821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3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5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0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9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8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4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E39E-35BA-4F8E-B348-89223B2A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E86C4-5B4B-457A-BC9D-CEFB17372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8B787-3D51-45D2-919E-30A4B3A6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F3447-64E3-4DE1-96DC-5DB2F37B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548F9-0E39-4371-97B2-6C9AD9FB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23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91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6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28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1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552450" y="295275"/>
            <a:ext cx="10984728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4050"/>
              </a:lnSpc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450" y="809625"/>
            <a:ext cx="10984728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975"/>
              </a:spcBef>
              <a:defRPr sz="1950">
                <a:solidFill>
                  <a:srgbClr val="FFFFFF"/>
                </a:solidFill>
              </a:defRPr>
            </a:lvl1pPr>
            <a:lvl2pPr marL="28575" indent="0">
              <a:buSzTx/>
              <a:buNone/>
              <a:defRPr sz="1950" b="1"/>
            </a:lvl2pPr>
            <a:lvl3pPr marL="0" indent="219075">
              <a:buSzTx/>
              <a:buNone/>
              <a:defRPr b="1"/>
            </a:lvl3pPr>
            <a:lvl4pPr marL="0" indent="461963">
              <a:buSzTx/>
              <a:buNone/>
              <a:defRPr sz="1950" b="1"/>
            </a:lvl4pPr>
            <a:lvl5pPr marL="0" indent="671513">
              <a:buSzTx/>
              <a:buNone/>
              <a:defRPr sz="19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85033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30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7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4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34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8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5F3D-27C4-425E-9EED-34588BF3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346D0-1FC2-4176-B1D1-E3B530DE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09A8-AC88-4EC5-BE6E-5536C51B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5EAA7-DAC2-46C0-8585-C97344BA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C3CCF-9A87-4983-ADA0-A7403AB4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7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18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2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59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23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98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76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552450" y="295275"/>
            <a:ext cx="10984728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4050"/>
              </a:lnSpc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450" y="809625"/>
            <a:ext cx="10984728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975"/>
              </a:spcBef>
              <a:defRPr sz="1950">
                <a:solidFill>
                  <a:srgbClr val="FFFFFF"/>
                </a:solidFill>
              </a:defRPr>
            </a:lvl1pPr>
            <a:lvl2pPr marL="28575" indent="0">
              <a:buSzTx/>
              <a:buNone/>
              <a:defRPr sz="1950" b="1"/>
            </a:lvl2pPr>
            <a:lvl3pPr marL="0" indent="219075">
              <a:buSzTx/>
              <a:buNone/>
              <a:defRPr b="1"/>
            </a:lvl3pPr>
            <a:lvl4pPr marL="0" indent="461963">
              <a:buSzTx/>
              <a:buNone/>
              <a:defRPr sz="1950" b="1"/>
            </a:lvl4pPr>
            <a:lvl5pPr marL="0" indent="671513">
              <a:buSzTx/>
              <a:buNone/>
              <a:defRPr sz="19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25596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09053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552450" y="295275"/>
            <a:ext cx="10984728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4050"/>
              </a:lnSpc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450" y="809625"/>
            <a:ext cx="10984728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975"/>
              </a:spcBef>
              <a:defRPr sz="1950">
                <a:solidFill>
                  <a:srgbClr val="FFFFFF"/>
                </a:solidFill>
              </a:defRPr>
            </a:lvl1pPr>
            <a:lvl2pPr marL="28575" indent="0">
              <a:buSzTx/>
              <a:buNone/>
              <a:defRPr sz="1950" b="1"/>
            </a:lvl2pPr>
            <a:lvl3pPr marL="0" indent="219075">
              <a:buSzTx/>
              <a:buNone/>
              <a:defRPr b="1"/>
            </a:lvl3pPr>
            <a:lvl4pPr marL="0" indent="461963">
              <a:buSzTx/>
              <a:buNone/>
              <a:defRPr sz="1950" b="1"/>
            </a:lvl4pPr>
            <a:lvl5pPr marL="0" indent="671513">
              <a:buSzTx/>
              <a:buNone/>
              <a:defRPr sz="19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65816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47700" y="447675"/>
            <a:ext cx="10896600" cy="5715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4050"/>
              </a:lnSpc>
              <a:spcBef>
                <a:spcPts val="225"/>
              </a:spcBef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7700" y="952500"/>
            <a:ext cx="10896600" cy="762000"/>
          </a:xfrm>
          <a:prstGeom prst="rect">
            <a:avLst/>
          </a:prstGeom>
        </p:spPr>
        <p:txBody>
          <a:bodyPr/>
          <a:lstStyle>
            <a:lvl1pPr algn="ctr"/>
            <a:lvl2pPr marL="28575" indent="171450">
              <a:buSzTx/>
              <a:buNone/>
              <a:defRPr sz="2400" b="1"/>
            </a:lvl2pPr>
            <a:lvl3pPr marL="0" indent="342900">
              <a:buSzTx/>
              <a:buNone/>
              <a:defRPr sz="2250" b="1"/>
            </a:lvl3pPr>
            <a:lvl4pPr marL="0" indent="514350">
              <a:buSzTx/>
              <a:buNone/>
              <a:defRPr sz="1950" b="1"/>
            </a:lvl4pPr>
            <a:lvl5pPr marL="0" indent="685800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033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5037-B30C-4850-8ED0-EC387E52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3593E-FB10-4362-83F6-F948D9604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C8B5F-6C90-477B-8E1E-CCAEC1939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66110-54CB-4E87-9A8E-E5579651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5594-8CF5-4619-A8B1-D17E89C2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FFE97-25C5-4530-A83C-D68B0755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61621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552450" y="295275"/>
            <a:ext cx="10315575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4050"/>
              </a:lnSpc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450" y="809625"/>
            <a:ext cx="10315575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975"/>
              </a:spcBef>
              <a:defRPr sz="1950">
                <a:solidFill>
                  <a:srgbClr val="FFFFFF"/>
                </a:solidFill>
              </a:defRPr>
            </a:lvl1pPr>
            <a:lvl2pPr marL="28575" indent="0">
              <a:buSzTx/>
              <a:buNone/>
              <a:defRPr sz="1950" b="1"/>
            </a:lvl2pPr>
            <a:lvl3pPr marL="0" indent="219075">
              <a:buSzTx/>
              <a:buNone/>
              <a:defRPr b="1"/>
            </a:lvl3pPr>
            <a:lvl4pPr marL="0" indent="461963">
              <a:buSzTx/>
              <a:buNone/>
              <a:defRPr sz="1950" b="1"/>
            </a:lvl4pPr>
            <a:lvl5pPr marL="0" indent="671513">
              <a:buSzTx/>
              <a:buNone/>
              <a:defRPr sz="19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7578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41277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44ED-24F3-470A-B7B6-E237499FD034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E58C-7314-46F4-A8F8-CB6EBF0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0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59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8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94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7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79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3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A398-6297-438E-9D05-F94BDF97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8812B-606B-49E5-A618-6A54B188A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3ADF4-3433-4D09-8B8F-B0A0B014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497B7-237A-4EA1-AB2E-3C9AC24B8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90A20-0504-40F9-809A-5E336B5FD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19F28-9028-4AA6-B845-C4DE26D2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EF6FC-B651-4315-AE66-C5362918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149BC-23F4-414F-8CE8-FDF2B99A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37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0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185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48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92BD-916B-4B16-BF4A-C84A408A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D6D76-445E-4962-89B5-3C2D2566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627DB-B955-47F1-96F4-69FF3106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7F4F3-AE04-4729-9F9A-254441B7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7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18211-B95A-46F2-8BB4-CB15E9C2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21BD4-786D-4F26-BA59-4AF58666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A3BA6-A2DB-4275-A4CD-0A86BFFC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5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C891-671D-4480-8F11-8F321F61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373C-4414-4A5C-A658-67822C303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0ACB7-23B2-4BE4-8E9A-491B180E9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12949-2711-43C3-8D7A-802AD3C8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45CB4-78C6-467E-B0B4-E2279F0D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99EDA-64A9-4CFD-BD83-C7A1855F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8F08-F7AC-4327-914A-52485636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2A1B1-2EA1-46EC-9ECD-0383DD2CE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FD0A6-2987-44FF-AF29-25E1161C1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F81B0-3DBE-4F32-8AAB-7F41B102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80692-0E9B-4CED-A420-1288912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61B20-EF88-49C2-95E8-EDEBA4CF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BD47F-E246-472C-9730-4189D5C9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8C2C3-04FD-4D54-AA64-6974BC05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7B585-EE82-47C4-A120-AFA0E13A2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8305-1DEE-41BD-B293-54193F354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B6C99-54AC-4924-8B6E-671CC0666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9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88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7700" y="447675"/>
            <a:ext cx="10896600" cy="59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1028700"/>
            <a:ext cx="10896600" cy="537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>
            <a:lvl2pPr marL="368300" indent="-330200">
              <a:spcBef>
                <a:spcPts val="1300"/>
              </a:spcBef>
              <a:buSzPct val="90000"/>
              <a:buChar char="•"/>
              <a:defRPr sz="3000" b="0">
                <a:solidFill>
                  <a:srgbClr val="FFFFFF"/>
                </a:solidFill>
              </a:defRPr>
            </a:lvl2pPr>
            <a:lvl3pPr marL="596900" indent="-304800">
              <a:spcBef>
                <a:spcPts val="1100"/>
              </a:spcBef>
              <a:buSzPct val="80000"/>
              <a:buChar char="–"/>
              <a:defRPr sz="2600" b="0">
                <a:solidFill>
                  <a:srgbClr val="FFFFFF"/>
                </a:solidFill>
              </a:defRPr>
            </a:lvl3pPr>
            <a:lvl4pPr marL="8699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4pPr>
            <a:lvl5pPr marL="11493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20568" y="6505576"/>
            <a:ext cx="141064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900" b="0"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136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ransition spd="med"/>
  <p:txStyles>
    <p:titleStyle>
      <a:lvl1pPr marL="0" marR="0" indent="0" algn="ctr" defTabSz="342900" rtl="0" latinLnBrk="0">
        <a:lnSpc>
          <a:spcPts val="38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71450" algn="l" defTabSz="342900" rtl="0" latinLnBrk="0">
        <a:lnSpc>
          <a:spcPts val="38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42900" algn="l" defTabSz="342900" rtl="0" latinLnBrk="0">
        <a:lnSpc>
          <a:spcPts val="38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514350" algn="l" defTabSz="342900" rtl="0" latinLnBrk="0">
        <a:lnSpc>
          <a:spcPts val="38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685800" algn="l" defTabSz="342900" rtl="0" latinLnBrk="0">
        <a:lnSpc>
          <a:spcPts val="38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857250" algn="l" defTabSz="342900" rtl="0" latinLnBrk="0">
        <a:lnSpc>
          <a:spcPts val="38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028700" algn="l" defTabSz="342900" rtl="0" latinLnBrk="0">
        <a:lnSpc>
          <a:spcPts val="38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200150" algn="l" defTabSz="342900" rtl="0" latinLnBrk="0">
        <a:lnSpc>
          <a:spcPts val="38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371600" algn="l" defTabSz="342900" rtl="0" latinLnBrk="0">
        <a:lnSpc>
          <a:spcPts val="38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09575" rtl="0" latinLnBrk="0">
        <a:lnSpc>
          <a:spcPct val="100000"/>
        </a:lnSpc>
        <a:spcBef>
          <a:spcPts val="285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71450" algn="l" defTabSz="409575" rtl="0" latinLnBrk="0">
        <a:lnSpc>
          <a:spcPct val="100000"/>
        </a:lnSpc>
        <a:spcBef>
          <a:spcPts val="285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42900" algn="l" defTabSz="409575" rtl="0" latinLnBrk="0">
        <a:lnSpc>
          <a:spcPct val="100000"/>
        </a:lnSpc>
        <a:spcBef>
          <a:spcPts val="285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514350" algn="l" defTabSz="409575" rtl="0" latinLnBrk="0">
        <a:lnSpc>
          <a:spcPct val="100000"/>
        </a:lnSpc>
        <a:spcBef>
          <a:spcPts val="285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685800" algn="l" defTabSz="409575" rtl="0" latinLnBrk="0">
        <a:lnSpc>
          <a:spcPct val="100000"/>
        </a:lnSpc>
        <a:spcBef>
          <a:spcPts val="285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857250" algn="l" defTabSz="409575" rtl="0" latinLnBrk="0">
        <a:lnSpc>
          <a:spcPct val="100000"/>
        </a:lnSpc>
        <a:spcBef>
          <a:spcPts val="285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028700" algn="l" defTabSz="409575" rtl="0" latinLnBrk="0">
        <a:lnSpc>
          <a:spcPct val="100000"/>
        </a:lnSpc>
        <a:spcBef>
          <a:spcPts val="285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200150" algn="l" defTabSz="409575" rtl="0" latinLnBrk="0">
        <a:lnSpc>
          <a:spcPct val="100000"/>
        </a:lnSpc>
        <a:spcBef>
          <a:spcPts val="285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371600" algn="l" defTabSz="409575" rtl="0" latinLnBrk="0">
        <a:lnSpc>
          <a:spcPct val="100000"/>
        </a:lnSpc>
        <a:spcBef>
          <a:spcPts val="285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7145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4290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51435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68580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85725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02870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20015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37160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CD35-C370-4F8E-8299-42B9258E2EE0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998C-EB63-4F29-9AE7-B04C85D4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7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atnow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2019_TruthInTen_Keynote_USEnglish_Locked.001.jpeg" descr="2019_TruthInTen_Keynote_USEnglish_Locked.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093" y="116795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5DDE00-7FBB-6745-9A2C-BB3797575CB8}"/>
              </a:ext>
            </a:extLst>
          </p:cNvPr>
          <p:cNvSpPr txBox="1"/>
          <p:nvPr/>
        </p:nvSpPr>
        <p:spPr>
          <a:xfrm>
            <a:off x="1704975" y="1971676"/>
            <a:ext cx="8469865" cy="3208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t">
            <a:spAutoFit/>
          </a:bodyPr>
          <a:lstStyle/>
          <a:p>
            <a:pPr algn="ctr" defTabSz="342900" hangingPunct="0"/>
            <a:r>
              <a:rPr lang="en-US" sz="6000" kern="0" dirty="0">
                <a:solidFill>
                  <a:srgbClr val="00B05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The New Area of Focus</a:t>
            </a:r>
          </a:p>
          <a:p>
            <a:pPr algn="ctr" defTabSz="342900" hangingPunct="0"/>
            <a:r>
              <a:rPr lang="en-US" sz="4000" b="1" i="1" kern="0" dirty="0">
                <a:solidFill>
                  <a:srgbClr val="FF00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Protecting our Environment</a:t>
            </a:r>
          </a:p>
          <a:p>
            <a:pPr algn="ctr" defTabSz="342900" hangingPunct="0"/>
            <a:r>
              <a:rPr lang="en-US" sz="3600" i="1" kern="0" dirty="0">
                <a:solidFill>
                  <a:srgbClr val="00B05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including addressing Climate Change</a:t>
            </a:r>
            <a:br>
              <a:rPr lang="en-US" sz="4050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</a:br>
            <a:endParaRPr lang="en-US" sz="2700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  <a:p>
            <a:pPr algn="ctr" defTabSz="342900" hangingPunct="0"/>
            <a:r>
              <a:rPr lang="en-US" sz="4050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Rotary – People of 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D38553-BBA7-3D44-BD35-6CB2E2E2C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15" y="5546334"/>
            <a:ext cx="5705051" cy="1101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33A69B-3FEF-9342-95CF-2075A8708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116795"/>
            <a:ext cx="4401346" cy="1112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155F8B-2BC5-42A9-82E8-A24D6F555C3A}"/>
              </a:ext>
            </a:extLst>
          </p:cNvPr>
          <p:cNvSpPr txBox="1"/>
          <p:nvPr/>
        </p:nvSpPr>
        <p:spPr>
          <a:xfrm>
            <a:off x="5818086" y="361950"/>
            <a:ext cx="495468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Rotary Int’l. Board and Trustees have officially approved a new Focus area</a:t>
            </a:r>
          </a:p>
        </p:txBody>
      </p:sp>
    </p:spTree>
    <p:extLst>
      <p:ext uri="{BB962C8B-B14F-4D97-AF65-F5344CB8AC3E}">
        <p14:creationId xmlns:p14="http://schemas.microsoft.com/office/powerpoint/2010/main" val="184533024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B82A-5470-EB4C-8A00-FCEF6F07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12" y="222744"/>
            <a:ext cx="9931434" cy="6141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Take the RCAT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17EAE-311F-474A-B749-D7F4F5F84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191" y="1339702"/>
            <a:ext cx="6778256" cy="5118247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2172"/>
              </a:spcBef>
              <a:spcAft>
                <a:spcPts val="600"/>
              </a:spcAft>
            </a:pPr>
            <a:r>
              <a:rPr lang="en-US" sz="3000" dirty="0"/>
              <a:t>What can you do – at </a:t>
            </a:r>
            <a:r>
              <a:rPr lang="en-US" sz="3000" dirty="0">
                <a:solidFill>
                  <a:srgbClr val="FF0000"/>
                </a:solidFill>
              </a:rPr>
              <a:t>home</a:t>
            </a:r>
            <a:r>
              <a:rPr lang="en-US" sz="3000" dirty="0"/>
              <a:t> and in your </a:t>
            </a:r>
            <a:r>
              <a:rPr lang="en-US" sz="3000" dirty="0">
                <a:solidFill>
                  <a:srgbClr val="FF0000"/>
                </a:solidFill>
              </a:rPr>
              <a:t>business</a:t>
            </a:r>
            <a:r>
              <a:rPr lang="en-US" sz="3000" dirty="0"/>
              <a:t>?</a:t>
            </a:r>
          </a:p>
          <a:p>
            <a:pPr marL="342900" indent="-342900">
              <a:spcBef>
                <a:spcPts val="2172"/>
              </a:spcBef>
              <a:spcAft>
                <a:spcPts val="600"/>
              </a:spcAft>
            </a:pPr>
            <a:r>
              <a:rPr lang="en-US" sz="3000" dirty="0"/>
              <a:t>What can you do to make a difference in your </a:t>
            </a:r>
            <a:r>
              <a:rPr lang="en-US" sz="3000" dirty="0">
                <a:solidFill>
                  <a:srgbClr val="FF0000"/>
                </a:solidFill>
              </a:rPr>
              <a:t>travel</a:t>
            </a:r>
            <a:r>
              <a:rPr lang="en-US" sz="3000" dirty="0"/>
              <a:t>?</a:t>
            </a:r>
          </a:p>
          <a:p>
            <a:pPr marL="342900" indent="-342900">
              <a:spcBef>
                <a:spcPts val="2172"/>
              </a:spcBef>
              <a:spcAft>
                <a:spcPts val="600"/>
              </a:spcAft>
            </a:pPr>
            <a:r>
              <a:rPr lang="en-US" sz="3000" dirty="0"/>
              <a:t>What can you do as a </a:t>
            </a:r>
            <a:r>
              <a:rPr lang="en-US" sz="3000" dirty="0">
                <a:solidFill>
                  <a:srgbClr val="FF0000"/>
                </a:solidFill>
              </a:rPr>
              <a:t>Club</a:t>
            </a:r>
            <a:r>
              <a:rPr lang="en-US" sz="3000" dirty="0"/>
              <a:t>?</a:t>
            </a:r>
          </a:p>
          <a:p>
            <a:pPr marL="342900" indent="-342900">
              <a:spcBef>
                <a:spcPts val="2172"/>
              </a:spcBef>
              <a:spcAft>
                <a:spcPts val="600"/>
              </a:spcAft>
            </a:pPr>
            <a:r>
              <a:rPr lang="en-US" sz="3000" dirty="0"/>
              <a:t>Find the challenge list at left, on the </a:t>
            </a:r>
            <a:r>
              <a:rPr lang="en-US" sz="3000" dirty="0">
                <a:solidFill>
                  <a:srgbClr val="FF0000"/>
                </a:solidFill>
              </a:rPr>
              <a:t>RCAT website</a:t>
            </a:r>
            <a:r>
              <a:rPr lang="en-US" sz="3000" dirty="0"/>
              <a:t>, at </a:t>
            </a:r>
            <a:r>
              <a:rPr lang="en-US" sz="3000" dirty="0">
                <a:hlinkClick r:id="rId3"/>
              </a:rPr>
              <a:t>www.rcatnow.com</a:t>
            </a:r>
            <a:r>
              <a:rPr lang="en-US" sz="3000" dirty="0"/>
              <a:t> </a:t>
            </a:r>
          </a:p>
          <a:p>
            <a:pPr marL="342900" indent="-342900">
              <a:spcBef>
                <a:spcPts val="2172"/>
              </a:spcBef>
              <a:spcAft>
                <a:spcPts val="600"/>
              </a:spcAft>
            </a:pPr>
            <a:r>
              <a:rPr lang="en-US" sz="3000" dirty="0">
                <a:solidFill>
                  <a:srgbClr val="FF0000"/>
                </a:solidFill>
              </a:rPr>
              <a:t>Our kids and grand-kids </a:t>
            </a:r>
            <a:r>
              <a:rPr lang="en-US" sz="3000" dirty="0"/>
              <a:t>are counting on us to get this right – and soon!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B65E0-9010-5E4D-82FB-296E276FB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2" y="836848"/>
            <a:ext cx="4236975" cy="54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2019_TruthInTen_Keynote_USEnglish_Locked.001.jpeg" descr="2019_TruthInTen_Keynote_USEnglish_Locked.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2489BB-7215-4D4E-84C8-91F340C1B505}"/>
              </a:ext>
            </a:extLst>
          </p:cNvPr>
          <p:cNvSpPr txBox="1"/>
          <p:nvPr/>
        </p:nvSpPr>
        <p:spPr>
          <a:xfrm>
            <a:off x="449356" y="621455"/>
            <a:ext cx="11598087" cy="11849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FF0000"/>
                </a:solidFill>
              </a:rPr>
              <a:t>Join Us to Address the Climate Crisis</a:t>
            </a:r>
            <a:endParaRPr lang="en-US" sz="4800" i="1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4EDF3-9B0D-F542-BE18-C85F6791880B}"/>
              </a:ext>
            </a:extLst>
          </p:cNvPr>
          <p:cNvSpPr txBox="1"/>
          <p:nvPr/>
        </p:nvSpPr>
        <p:spPr>
          <a:xfrm>
            <a:off x="769225" y="1485264"/>
            <a:ext cx="10653551" cy="45089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t">
            <a:spAutoFit/>
          </a:bodyPr>
          <a:lstStyle/>
          <a:p>
            <a:pPr marL="857250" indent="-857250" defTabSz="342900" hangingPunct="0">
              <a:lnSpc>
                <a:spcPct val="200000"/>
              </a:lnSpc>
              <a:buFontTx/>
              <a:buAutoNum type="arabicPeriod"/>
            </a:pPr>
            <a:r>
              <a:rPr lang="en-US" sz="3600" dirty="0">
                <a:solidFill>
                  <a:srgbClr val="FFFF00"/>
                </a:solidFill>
              </a:rPr>
              <a:t>Build agreement /support for a RCAT in your Club</a:t>
            </a:r>
          </a:p>
          <a:p>
            <a:pPr marL="857250" indent="-857250">
              <a:lnSpc>
                <a:spcPct val="200000"/>
              </a:lnSpc>
              <a:buFontTx/>
              <a:buAutoNum type="arabicPeriod"/>
            </a:pPr>
            <a:r>
              <a:rPr lang="en-US" sz="3600" dirty="0">
                <a:solidFill>
                  <a:srgbClr val="FFFF00"/>
                </a:solidFill>
                <a:sym typeface="Arial"/>
              </a:rPr>
              <a:t>Join ESRAG ($30) as an individual</a:t>
            </a:r>
          </a:p>
          <a:p>
            <a:pPr marL="857250" indent="-857250">
              <a:lnSpc>
                <a:spcPct val="200000"/>
              </a:lnSpc>
              <a:buFontTx/>
              <a:buAutoNum type="arabicPeriod"/>
            </a:pPr>
            <a:r>
              <a:rPr lang="en-US" sz="3600" dirty="0">
                <a:solidFill>
                  <a:srgbClr val="FFFF00"/>
                </a:solidFill>
              </a:rPr>
              <a:t>Set up a RCAT and join Network ($100) as a club</a:t>
            </a:r>
          </a:p>
          <a:p>
            <a:pPr marL="857250" indent="-857250">
              <a:lnSpc>
                <a:spcPct val="200000"/>
              </a:lnSpc>
              <a:buFontTx/>
              <a:buAutoNum type="arabicPeriod"/>
            </a:pPr>
            <a:r>
              <a:rPr lang="en-US" sz="3600" dirty="0">
                <a:solidFill>
                  <a:srgbClr val="FFFF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</a:rPr>
              <a:t>Share your projects &amp; learn from other clubs</a:t>
            </a:r>
          </a:p>
        </p:txBody>
      </p:sp>
    </p:spTree>
    <p:extLst>
      <p:ext uri="{BB962C8B-B14F-4D97-AF65-F5344CB8AC3E}">
        <p14:creationId xmlns:p14="http://schemas.microsoft.com/office/powerpoint/2010/main" val="2448705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6DF73-43AF-D54D-87E2-B1D444C8093F}"/>
              </a:ext>
            </a:extLst>
          </p:cNvPr>
          <p:cNvSpPr txBox="1"/>
          <p:nvPr/>
        </p:nvSpPr>
        <p:spPr>
          <a:xfrm>
            <a:off x="893136" y="462200"/>
            <a:ext cx="10424975" cy="5628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t">
            <a:spAutoFit/>
          </a:bodyPr>
          <a:lstStyle/>
          <a:p>
            <a:pPr algn="ctr" defTabSz="342900" hangingPunct="0">
              <a:lnSpc>
                <a:spcPct val="150000"/>
              </a:lnSpc>
            </a:pPr>
            <a:r>
              <a:rPr lang="en-US" sz="4500" dirty="0">
                <a:solidFill>
                  <a:srgbClr val="FFFFFF"/>
                </a:solidFill>
                <a:sym typeface="Arial"/>
              </a:rPr>
              <a:t>As Rotarians and citizens, </a:t>
            </a:r>
            <a:r>
              <a:rPr lang="en-US" sz="4500" dirty="0"/>
              <a:t>take action . . .</a:t>
            </a:r>
            <a:endParaRPr lang="en-US" sz="4500" dirty="0">
              <a:solidFill>
                <a:srgbClr val="FFFFFF"/>
              </a:solidFill>
              <a:sym typeface="Arial"/>
            </a:endParaRPr>
          </a:p>
          <a:p>
            <a:pPr defTabSz="342900" hangingPunct="0">
              <a:lnSpc>
                <a:spcPct val="150000"/>
              </a:lnSpc>
            </a:pPr>
            <a:endParaRPr lang="en-US" sz="2400" dirty="0"/>
          </a:p>
          <a:p>
            <a:pPr defTabSz="342900" hangingPunct="0">
              <a:lnSpc>
                <a:spcPct val="150000"/>
              </a:lnSpc>
            </a:pPr>
            <a:r>
              <a:rPr lang="en-US" sz="4050" dirty="0">
                <a:solidFill>
                  <a:srgbClr val="FFFFFF"/>
                </a:solidFill>
                <a:sym typeface="Arial"/>
              </a:rPr>
              <a:t>                                    Your </a:t>
            </a:r>
            <a:r>
              <a:rPr lang="en-US" sz="4050" dirty="0">
                <a:solidFill>
                  <a:srgbClr val="FF0000"/>
                </a:solidFill>
                <a:sym typeface="Arial"/>
              </a:rPr>
              <a:t>voices</a:t>
            </a:r>
          </a:p>
          <a:p>
            <a:pPr defTabSz="342900" hangingPunct="0">
              <a:lnSpc>
                <a:spcPct val="150000"/>
              </a:lnSpc>
            </a:pPr>
            <a:r>
              <a:rPr lang="en-US" sz="4050" dirty="0"/>
              <a:t>                                    Your </a:t>
            </a:r>
            <a:r>
              <a:rPr lang="en-US" sz="4050" dirty="0">
                <a:solidFill>
                  <a:srgbClr val="FF0000"/>
                </a:solidFill>
              </a:rPr>
              <a:t>choices</a:t>
            </a:r>
            <a:endParaRPr lang="en-US" sz="4050" dirty="0">
              <a:solidFill>
                <a:srgbClr val="FF0000"/>
              </a:solidFill>
              <a:sym typeface="Arial"/>
            </a:endParaRPr>
          </a:p>
          <a:p>
            <a:pPr defTabSz="342900" hangingPunct="0">
              <a:lnSpc>
                <a:spcPct val="150000"/>
              </a:lnSpc>
            </a:pPr>
            <a:r>
              <a:rPr lang="en-US" sz="4050" dirty="0"/>
              <a:t>                                    Your </a:t>
            </a:r>
            <a:r>
              <a:rPr lang="en-US" sz="4050" dirty="0">
                <a:solidFill>
                  <a:srgbClr val="FF0000"/>
                </a:solidFill>
              </a:rPr>
              <a:t>club</a:t>
            </a:r>
          </a:p>
          <a:p>
            <a:pPr algn="ctr" defTabSz="342900" hangingPunct="0">
              <a:lnSpc>
                <a:spcPct val="150000"/>
              </a:lnSpc>
              <a:spcBef>
                <a:spcPts val="900"/>
              </a:spcBef>
            </a:pPr>
            <a:r>
              <a:rPr lang="en-US" sz="4050" dirty="0">
                <a:solidFill>
                  <a:srgbClr val="FFFFFF"/>
                </a:solidFill>
                <a:sym typeface="Arial"/>
              </a:rPr>
              <a:t>. . </a:t>
            </a:r>
            <a:r>
              <a:rPr lang="en-US" sz="4500" dirty="0">
                <a:solidFill>
                  <a:srgbClr val="FFFFFF"/>
                </a:solidFill>
                <a:sym typeface="Arial"/>
              </a:rPr>
              <a:t>as if your world depends on it, because . 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B34F4-4630-094A-8ECD-1E346D9F8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2144973"/>
            <a:ext cx="2581275" cy="25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54363"/>
      </p:ext>
    </p:extLst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2019_TruthInTen_Keynote_USEnglish_Locked.058.jpeg" descr="2019_TruthInTen_Keynote_USEnglish_Locked.05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207291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342900"/>
            <a:ext cx="11239500" cy="1314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Either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we work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preserve a friendly climate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we don’t.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kids and grand-kids are counting on us to get this right.  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all choose to be part of the solution. </a:t>
            </a:r>
            <a:br>
              <a:rPr lang="en-US" sz="2800" b="1" dirty="0">
                <a:solidFill>
                  <a:srgbClr val="FF0000"/>
                </a:solidFill>
              </a:rPr>
            </a:br>
            <a:br>
              <a:rPr lang="en-US" sz="2800" b="1" dirty="0"/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you help?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“IN”?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905000"/>
            <a:ext cx="7239000" cy="4953000"/>
          </a:xfrm>
        </p:spPr>
      </p:pic>
    </p:spTree>
    <p:extLst>
      <p:ext uri="{BB962C8B-B14F-4D97-AF65-F5344CB8AC3E}">
        <p14:creationId xmlns:p14="http://schemas.microsoft.com/office/powerpoint/2010/main" val="56491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24350" y="219075"/>
            <a:ext cx="2514600" cy="61912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Questions?</a:t>
            </a:r>
          </a:p>
        </p:txBody>
      </p:sp>
      <p:pic>
        <p:nvPicPr>
          <p:cNvPr id="3074" name="Picture 2" descr="C:\Users\Alan Anderson\Documents\AA New Misc\Pictures\Ocean Acidific\earth-from-space-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838200"/>
            <a:ext cx="99536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9"/>
    </mc:Choice>
    <mc:Fallback xmlns="">
      <p:transition spd="slow" advTm="138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9575" y="228599"/>
            <a:ext cx="10525125" cy="12096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Why?  </a:t>
            </a:r>
            <a:r>
              <a:rPr lang="en-US" sz="2400" dirty="0">
                <a:solidFill>
                  <a:srgbClr val="00B0F0"/>
                </a:solidFill>
              </a:rPr>
              <a:t>We have learned that our planet, our environment, is fragile.</a:t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>We must protect it for ourselves and the future.  There is no </a:t>
            </a:r>
            <a:r>
              <a:rPr lang="en-US" sz="2400" dirty="0">
                <a:solidFill>
                  <a:srgbClr val="FF0000"/>
                </a:solidFill>
              </a:rPr>
              <a:t>Plan</a:t>
            </a:r>
            <a:r>
              <a:rPr lang="en-US" sz="2400" dirty="0">
                <a:solidFill>
                  <a:srgbClr val="00B0F0"/>
                </a:solidFill>
              </a:rPr>
              <a:t>et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00B0F0"/>
                </a:solidFill>
              </a:rPr>
              <a:t>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49" y="1219200"/>
            <a:ext cx="883829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0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0D2A-A177-5745-A491-EAD00DED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95275"/>
            <a:ext cx="10984728" cy="13144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New Focus Area: </a:t>
            </a:r>
            <a:r>
              <a:rPr lang="en-US" dirty="0">
                <a:solidFill>
                  <a:srgbClr val="FF0000"/>
                </a:solidFill>
              </a:rPr>
              <a:t>Protecting our Environment</a:t>
            </a:r>
            <a:br>
              <a:rPr lang="en-US" dirty="0"/>
            </a:br>
            <a:r>
              <a:rPr lang="en-US" dirty="0"/>
              <a:t>Statement of Purpose &amp; Goals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7FF8F-1877-B244-BC04-8E9848A231B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52450" y="1409700"/>
            <a:ext cx="10984728" cy="4781550"/>
          </a:xfrm>
        </p:spPr>
        <p:txBody>
          <a:bodyPr/>
          <a:lstStyle/>
          <a:p>
            <a:pPr algn="ctr"/>
            <a:r>
              <a:rPr lang="en-US" sz="2100" dirty="0">
                <a:solidFill>
                  <a:srgbClr val="FFFF00"/>
                </a:solidFill>
              </a:rPr>
              <a:t>Enables Rotary clubs to protect, preserve and conserve the environment by:</a:t>
            </a:r>
          </a:p>
          <a:p>
            <a:pPr algn="ctr"/>
            <a:endParaRPr lang="en-US" sz="2100" dirty="0">
              <a:solidFill>
                <a:srgbClr val="FFFF00"/>
              </a:solidFill>
            </a:endParaRPr>
          </a:p>
          <a:p>
            <a:r>
              <a:rPr lang="en-US" sz="3200" b="0" dirty="0"/>
              <a:t>1. Protecting and restoring land, coastal, marine, and freshwater resources</a:t>
            </a:r>
          </a:p>
          <a:p>
            <a:pPr lvl="1"/>
            <a:r>
              <a:rPr lang="en-US" sz="32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2. Enhancing the capacity of communities and local  governments to support natural resource management and conservation</a:t>
            </a:r>
          </a:p>
          <a:p>
            <a:r>
              <a:rPr lang="en-US" sz="3200" b="0" dirty="0"/>
              <a:t>3. Supporting agroecology and sustainable agriculture, fishing, and aquaculture practices to improve ecological health</a:t>
            </a:r>
          </a:p>
        </p:txBody>
      </p:sp>
    </p:spTree>
    <p:extLst>
      <p:ext uri="{BB962C8B-B14F-4D97-AF65-F5344CB8AC3E}">
        <p14:creationId xmlns:p14="http://schemas.microsoft.com/office/powerpoint/2010/main" val="9106460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2625-1E6C-4A06-9D3C-63BA47B9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95275"/>
            <a:ext cx="10984728" cy="1085850"/>
          </a:xfrm>
        </p:spPr>
        <p:txBody>
          <a:bodyPr/>
          <a:lstStyle/>
          <a:p>
            <a:r>
              <a:rPr lang="en-US" dirty="0"/>
              <a:t>New Focus Area: </a:t>
            </a:r>
            <a:r>
              <a:rPr lang="en-US" dirty="0">
                <a:solidFill>
                  <a:srgbClr val="FF0000"/>
                </a:solidFill>
              </a:rPr>
              <a:t>Protecting our Environment</a:t>
            </a:r>
            <a:br>
              <a:rPr lang="en-US" dirty="0"/>
            </a:br>
            <a:r>
              <a:rPr lang="en-US" dirty="0"/>
              <a:t>Statement of Purpose &amp; Goals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DCCBD-CBE9-4296-B143-CCC78227A796}"/>
              </a:ext>
            </a:extLst>
          </p:cNvPr>
          <p:cNvSpPr txBox="1"/>
          <p:nvPr/>
        </p:nvSpPr>
        <p:spPr>
          <a:xfrm>
            <a:off x="752475" y="2362199"/>
            <a:ext cx="10372725" cy="353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b="0" dirty="0"/>
              <a:t>4. Addressing the causes of </a:t>
            </a:r>
            <a:r>
              <a:rPr lang="en-US" sz="3200" b="0" dirty="0">
                <a:solidFill>
                  <a:srgbClr val="FF0000"/>
                </a:solidFill>
              </a:rPr>
              <a:t>climate change and climate disruption</a:t>
            </a:r>
            <a:r>
              <a:rPr lang="en-US" sz="3200" b="0" dirty="0"/>
              <a:t> and supporting solutions to reduce the emission of greenhouse gases</a:t>
            </a:r>
          </a:p>
          <a:p>
            <a:pPr marL="385763" indent="-385763">
              <a:buFont typeface="+mj-lt"/>
              <a:buAutoNum type="arabicPeriod"/>
            </a:pPr>
            <a:endParaRPr lang="en-US" sz="3200" b="0" dirty="0"/>
          </a:p>
          <a:p>
            <a:r>
              <a:rPr lang="en-US" sz="3200" b="0" dirty="0"/>
              <a:t>5. Strengthening the resilience of ecosystems and communities affected by </a:t>
            </a:r>
            <a:r>
              <a:rPr lang="en-US" sz="3200" b="0" dirty="0">
                <a:solidFill>
                  <a:srgbClr val="FF0000"/>
                </a:solidFill>
              </a:rPr>
              <a:t>climate change and climate disruption</a:t>
            </a:r>
          </a:p>
        </p:txBody>
      </p:sp>
    </p:spTree>
    <p:extLst>
      <p:ext uri="{BB962C8B-B14F-4D97-AF65-F5344CB8AC3E}">
        <p14:creationId xmlns:p14="http://schemas.microsoft.com/office/powerpoint/2010/main" val="18269563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1223-8FF3-4068-BD92-C004434F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95275"/>
            <a:ext cx="10984728" cy="1257300"/>
          </a:xfrm>
        </p:spPr>
        <p:txBody>
          <a:bodyPr/>
          <a:lstStyle/>
          <a:p>
            <a:r>
              <a:rPr lang="en-US" dirty="0"/>
              <a:t>New Focus Area: </a:t>
            </a:r>
            <a:r>
              <a:rPr lang="en-US" dirty="0">
                <a:solidFill>
                  <a:srgbClr val="FF0000"/>
                </a:solidFill>
              </a:rPr>
              <a:t>Protecting our Environment</a:t>
            </a:r>
            <a:br>
              <a:rPr lang="en-US" dirty="0"/>
            </a:br>
            <a:r>
              <a:rPr lang="en-US" dirty="0"/>
              <a:t>Statement of Purpose &amp; Goals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5DA8F-99EF-489B-B77C-FD66C5490C2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52450" y="1790700"/>
            <a:ext cx="10984728" cy="4543425"/>
          </a:xfrm>
        </p:spPr>
        <p:txBody>
          <a:bodyPr/>
          <a:lstStyle/>
          <a:p>
            <a:r>
              <a:rPr lang="en-US" sz="3200" b="0" dirty="0"/>
              <a:t>6.  Supporting education to promote behaviors that protect the environment</a:t>
            </a:r>
          </a:p>
          <a:p>
            <a:r>
              <a:rPr lang="en-US" sz="32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7.  Advocating for the sustainable consumption of products and the environmentally sound management of byproducts to build a more resource-efficient economy</a:t>
            </a:r>
          </a:p>
          <a:p>
            <a:r>
              <a:rPr lang="en-US" sz="3200" b="0" dirty="0"/>
              <a:t>8.  Addressing environmental justice issues and environmental public health concerns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823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7E3F-F2E1-EB4C-8B5C-7F8926D4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 President Holger Knaack - October 2020</a:t>
            </a:r>
            <a:br>
              <a:rPr lang="en-US" dirty="0"/>
            </a:br>
            <a:r>
              <a:rPr lang="en-US" dirty="0"/>
              <a:t>On the Climate Crisis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5C38B-D7BF-B24A-8C09-BB417CB5F1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45820" y="1714500"/>
            <a:ext cx="10424160" cy="4503420"/>
          </a:xfrm>
        </p:spPr>
        <p:txBody>
          <a:bodyPr/>
          <a:lstStyle/>
          <a:p>
            <a:pPr>
              <a:spcBef>
                <a:spcPts val="1425"/>
              </a:spcBef>
            </a:pPr>
            <a:r>
              <a:rPr lang="en-US" sz="3000" b="0" i="1" dirty="0"/>
              <a:t>Whenever we don’t want to put things on the table, we say it is political.  </a:t>
            </a:r>
          </a:p>
          <a:p>
            <a:pPr>
              <a:spcBef>
                <a:spcPts val="1425"/>
              </a:spcBef>
            </a:pPr>
            <a:r>
              <a:rPr lang="en-US" sz="3000" b="0" i="1" dirty="0"/>
              <a:t>The best example is Rotary’s new Seventh Area of Focus, on the environment.  There are many people saying we shouldn’t talk about climate change because that is political.  </a:t>
            </a:r>
          </a:p>
          <a:p>
            <a:pPr>
              <a:spcBef>
                <a:spcPts val="1425"/>
              </a:spcBef>
            </a:pPr>
            <a:r>
              <a:rPr lang="en-US" sz="3000" b="0" i="1" dirty="0"/>
              <a:t>In my view, it is definitely not political. Climate change is a fact, which is why it is important. </a:t>
            </a:r>
          </a:p>
          <a:p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2836497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9F57B32-E99E-AD41-AB82-24285911323E}"/>
              </a:ext>
            </a:extLst>
          </p:cNvPr>
          <p:cNvGrpSpPr/>
          <p:nvPr/>
        </p:nvGrpSpPr>
        <p:grpSpPr>
          <a:xfrm>
            <a:off x="940788" y="421603"/>
            <a:ext cx="11251213" cy="1881437"/>
            <a:chOff x="1283451" y="1710765"/>
            <a:chExt cx="15001617" cy="250858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16DF73-43AF-D54D-87E2-B1D444C8093F}"/>
                </a:ext>
              </a:extLst>
            </p:cNvPr>
            <p:cNvSpPr txBox="1"/>
            <p:nvPr/>
          </p:nvSpPr>
          <p:spPr>
            <a:xfrm>
              <a:off x="8506036" y="1818665"/>
              <a:ext cx="7779032" cy="2287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t">
              <a:spAutoFit/>
            </a:bodyPr>
            <a:lstStyle/>
            <a:p>
              <a:pPr defTabSz="342900" hangingPunct="0"/>
              <a:r>
                <a:rPr lang="en-US" sz="4050" dirty="0">
                  <a:solidFill>
                    <a:srgbClr val="FFFFFF"/>
                  </a:solidFill>
                  <a:sym typeface="Arial"/>
                </a:rPr>
                <a:t>Building commitment</a:t>
              </a:r>
            </a:p>
            <a:p>
              <a:pPr marL="642938" indent="-642938" defTabSz="342900" hangingPunct="0">
                <a:buFontTx/>
                <a:buChar char="-"/>
              </a:pPr>
              <a:r>
                <a:rPr lang="en-US" sz="3300" dirty="0"/>
                <a:t>Solid organization</a:t>
              </a:r>
            </a:p>
            <a:p>
              <a:pPr marL="642938" indent="-642938" defTabSz="342900" hangingPunct="0">
                <a:buFontTx/>
                <a:buChar char="-"/>
              </a:pPr>
              <a:r>
                <a:rPr lang="en-US" sz="3300" dirty="0"/>
                <a:t>Big RI-wide projects</a:t>
              </a:r>
              <a:endParaRPr lang="en-US" sz="3300" dirty="0">
                <a:solidFill>
                  <a:srgbClr val="FFFFFF"/>
                </a:solidFill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69F2C4-AE4D-1340-B547-AC2E6BA8E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451" y="1710765"/>
              <a:ext cx="5266204" cy="2508583"/>
            </a:xfrm>
            <a:prstGeom prst="rect">
              <a:avLst/>
            </a:prstGeom>
          </p:spPr>
        </p:pic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EF650DE6-D86A-5443-9F9B-9F7E00250551}"/>
                </a:ext>
              </a:extLst>
            </p:cNvPr>
            <p:cNvSpPr/>
            <p:nvPr/>
          </p:nvSpPr>
          <p:spPr>
            <a:xfrm>
              <a:off x="6549655" y="2182672"/>
              <a:ext cx="1316408" cy="511224"/>
            </a:xfrm>
            <a:prstGeom prst="downArrow">
              <a:avLst/>
            </a:prstGeom>
            <a:solidFill>
              <a:schemeClr val="tx1"/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anchor="t">
              <a:spAutoFit/>
            </a:bodyPr>
            <a:lstStyle/>
            <a:p>
              <a:pPr defTabSz="342900" hangingPunct="0"/>
              <a:endParaRPr lang="en-US" sz="1500" b="1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FBF8D2-5BAA-B646-AE9C-F003E5C46BD6}"/>
              </a:ext>
            </a:extLst>
          </p:cNvPr>
          <p:cNvGrpSpPr/>
          <p:nvPr/>
        </p:nvGrpSpPr>
        <p:grpSpPr>
          <a:xfrm>
            <a:off x="31898" y="4771862"/>
            <a:ext cx="12168962" cy="1715854"/>
            <a:chOff x="0" y="5192906"/>
            <a:chExt cx="16225283" cy="22878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057AC2-7ECF-F448-8FF3-E1414B2A1649}"/>
                </a:ext>
              </a:extLst>
            </p:cNvPr>
            <p:cNvSpPr txBox="1"/>
            <p:nvPr/>
          </p:nvSpPr>
          <p:spPr>
            <a:xfrm>
              <a:off x="8446251" y="5192906"/>
              <a:ext cx="7779032" cy="2287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t">
              <a:spAutoFit/>
            </a:bodyPr>
            <a:lstStyle/>
            <a:p>
              <a:pPr defTabSz="342900" hangingPunct="0"/>
              <a:r>
                <a:rPr lang="en-US" sz="4050" dirty="0">
                  <a:solidFill>
                    <a:srgbClr val="FFFFFF"/>
                  </a:solidFill>
                  <a:sym typeface="Arial"/>
                </a:rPr>
                <a:t>Building</a:t>
              </a:r>
              <a:r>
                <a:rPr lang="en-US" sz="4050" dirty="0"/>
                <a:t> </a:t>
              </a:r>
              <a:r>
                <a:rPr lang="en-US" sz="4050" dirty="0">
                  <a:solidFill>
                    <a:srgbClr val="FFFFFF"/>
                  </a:solidFill>
                  <a:sym typeface="Arial"/>
                </a:rPr>
                <a:t>the Base</a:t>
              </a:r>
            </a:p>
            <a:p>
              <a:pPr marL="642938" indent="-642938" defTabSz="342900" hangingPunct="0">
                <a:buFontTx/>
                <a:buChar char="-"/>
              </a:pPr>
              <a:r>
                <a:rPr lang="en-US" sz="3300" dirty="0"/>
                <a:t>Club organization</a:t>
              </a:r>
            </a:p>
            <a:p>
              <a:pPr marL="642938" indent="-642938" defTabSz="342900" hangingPunct="0">
                <a:buFontTx/>
                <a:buChar char="-"/>
              </a:pPr>
              <a:r>
                <a:rPr lang="en-US" sz="3300" dirty="0"/>
                <a:t>Community projects</a:t>
              </a:r>
              <a:endParaRPr lang="en-US" sz="3300" dirty="0">
                <a:solidFill>
                  <a:srgbClr val="FFFFFF"/>
                </a:solidFill>
                <a:sym typeface="Arial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4503F1-C2DA-844F-8C6F-E6D0061C6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65036"/>
              <a:ext cx="6870662" cy="1859238"/>
            </a:xfrm>
            <a:prstGeom prst="rect">
              <a:avLst/>
            </a:prstGeom>
          </p:spPr>
        </p:pic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2CA222B1-9C46-444B-A865-0744C6CEB33B}"/>
                </a:ext>
              </a:extLst>
            </p:cNvPr>
            <p:cNvSpPr/>
            <p:nvPr/>
          </p:nvSpPr>
          <p:spPr>
            <a:xfrm rot="10800000">
              <a:off x="6549656" y="6094119"/>
              <a:ext cx="1316408" cy="511224"/>
            </a:xfrm>
            <a:prstGeom prst="downArrow">
              <a:avLst/>
            </a:prstGeom>
            <a:solidFill>
              <a:schemeClr val="tx1"/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anchor="t">
              <a:spAutoFit/>
            </a:bodyPr>
            <a:lstStyle/>
            <a:p>
              <a:pPr defTabSz="342900" hangingPunct="0"/>
              <a:endParaRPr lang="en-US" sz="1500" b="1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0AD12BF-EA9D-5B44-860A-DA825BBC6C78}"/>
              </a:ext>
            </a:extLst>
          </p:cNvPr>
          <p:cNvSpPr txBox="1"/>
          <p:nvPr/>
        </p:nvSpPr>
        <p:spPr>
          <a:xfrm>
            <a:off x="1068572" y="2788066"/>
            <a:ext cx="9840433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t">
            <a:spAutoFit/>
          </a:bodyPr>
          <a:lstStyle/>
          <a:p>
            <a:pPr defTabSz="342900" hangingPunct="0"/>
            <a:r>
              <a:rPr lang="en-US" sz="4050" b="1" dirty="0">
                <a:solidFill>
                  <a:srgbClr val="00B05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sym typeface="Arial"/>
              </a:rPr>
              <a:t>Protecting our Environment </a:t>
            </a:r>
          </a:p>
          <a:p>
            <a:pPr algn="r" defTabSz="342900" hangingPunct="0"/>
            <a:r>
              <a:rPr lang="en-US" sz="4050" b="1" dirty="0">
                <a:solidFill>
                  <a:srgbClr val="00B05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sym typeface="Arial"/>
              </a:rPr>
              <a:t>Addressing the Climate Crisis</a:t>
            </a:r>
          </a:p>
        </p:txBody>
      </p:sp>
    </p:spTree>
    <p:extLst>
      <p:ext uri="{BB962C8B-B14F-4D97-AF65-F5344CB8AC3E}">
        <p14:creationId xmlns:p14="http://schemas.microsoft.com/office/powerpoint/2010/main" val="594145709"/>
      </p:ext>
    </p:extLst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5640-4643-AE45-B151-4381912C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Support Tools for Rotarians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DBAF29-191D-5F4F-819E-1EFB3DCE9293}"/>
              </a:ext>
            </a:extLst>
          </p:cNvPr>
          <p:cNvGrpSpPr/>
          <p:nvPr/>
        </p:nvGrpSpPr>
        <p:grpSpPr>
          <a:xfrm>
            <a:off x="219385" y="1098177"/>
            <a:ext cx="6753920" cy="5099848"/>
            <a:chOff x="292514" y="1464235"/>
            <a:chExt cx="9005226" cy="67997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02E33C-A783-884A-8535-073D3858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14" y="1464235"/>
              <a:ext cx="9005226" cy="56627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26AFFD-30DC-4E4C-8930-0FBDA12FD465}"/>
                </a:ext>
              </a:extLst>
            </p:cNvPr>
            <p:cNvSpPr txBox="1"/>
            <p:nvPr/>
          </p:nvSpPr>
          <p:spPr>
            <a:xfrm>
              <a:off x="736601" y="7422777"/>
              <a:ext cx="3973224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8100" tIns="38100" rIns="38100" bIns="38100" numCol="1" spcCol="38100" rtlCol="0" anchor="t">
              <a:spAutoFit/>
            </a:bodyPr>
            <a:lstStyle/>
            <a:p>
              <a:pPr defTabSz="342900" hangingPunct="0"/>
              <a:r>
                <a:rPr lang="en-US" sz="3600" b="1" dirty="0" err="1">
                  <a:solidFill>
                    <a:srgbClr val="00B050"/>
                  </a:solidFill>
                  <a:sym typeface="Arial"/>
                </a:rPr>
                <a:t>www.esrag.org</a:t>
              </a:r>
              <a:endParaRPr lang="en-US" sz="3600" b="1" dirty="0">
                <a:solidFill>
                  <a:srgbClr val="00B050"/>
                </a:solidFill>
                <a:sym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9C7CA4-84C4-1C4A-88F4-BF43FEDC41C4}"/>
              </a:ext>
            </a:extLst>
          </p:cNvPr>
          <p:cNvGrpSpPr/>
          <p:nvPr/>
        </p:nvGrpSpPr>
        <p:grpSpPr>
          <a:xfrm>
            <a:off x="5400312" y="1098177"/>
            <a:ext cx="6491621" cy="5526742"/>
            <a:chOff x="7200416" y="1464235"/>
            <a:chExt cx="8655494" cy="73689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C421E7-BFD6-0F42-9182-A2E300D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416" y="2620683"/>
              <a:ext cx="8655494" cy="62125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113E9F-9066-8545-AE6D-CFFAAB05F625}"/>
                </a:ext>
              </a:extLst>
            </p:cNvPr>
            <p:cNvSpPr txBox="1"/>
            <p:nvPr/>
          </p:nvSpPr>
          <p:spPr>
            <a:xfrm>
              <a:off x="9874249" y="1464235"/>
              <a:ext cx="492981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8100" tIns="38100" rIns="38100" bIns="38100" numCol="1" spcCol="38100" rtlCol="0" anchor="t">
              <a:spAutoFit/>
            </a:bodyPr>
            <a:lstStyle/>
            <a:p>
              <a:pPr defTabSz="342900" hangingPunct="0"/>
              <a:r>
                <a:rPr lang="en-US" sz="3600" b="1" dirty="0" err="1">
                  <a:solidFill>
                    <a:srgbClr val="00B050"/>
                  </a:solidFill>
                  <a:sym typeface="Arial"/>
                </a:rPr>
                <a:t>www.rcatnow.com</a:t>
              </a:r>
              <a:endParaRPr lang="en-US" sz="3600" b="1" dirty="0">
                <a:solidFill>
                  <a:srgbClr val="00B050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319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7BE89C0D-4501-A247-86FC-E91FDF26C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50" y="0"/>
            <a:ext cx="14573250" cy="72866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C25553-236E-3147-8A56-90E20D02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750" y="192451"/>
            <a:ext cx="13068300" cy="581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Get the Book and Download the Review  - www.drawdown.org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D85EE6-16D8-3844-981C-49D33B78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9" y="965927"/>
            <a:ext cx="4155513" cy="53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6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8E0C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FC8D1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1152</Words>
  <Application>Microsoft Macintosh PowerPoint</Application>
  <PresentationFormat>Widescreen</PresentationFormat>
  <Paragraphs>99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2_Office Theme</vt:lpstr>
      <vt:lpstr>White</vt:lpstr>
      <vt:lpstr>3_Office Theme</vt:lpstr>
      <vt:lpstr>PowerPoint Presentation</vt:lpstr>
      <vt:lpstr>Why?  We have learned that our planet, our environment, is fragile. We must protect it for ourselves and the future.  There is no Planet B !</vt:lpstr>
      <vt:lpstr>New Focus Area: Protecting our Environment Statement of Purpose &amp; Goals </vt:lpstr>
      <vt:lpstr>New Focus Area: Protecting our Environment Statement of Purpose &amp; Goals </vt:lpstr>
      <vt:lpstr>New Focus Area: Protecting our Environment Statement of Purpose &amp; Goals </vt:lpstr>
      <vt:lpstr>RI President Holger Knaack - October 2020 On the Climate Crisis</vt:lpstr>
      <vt:lpstr>PowerPoint Presentation</vt:lpstr>
      <vt:lpstr>Support Tools for Rotarians</vt:lpstr>
      <vt:lpstr>Get the Book and Download the Review  - www.drawdown.org</vt:lpstr>
      <vt:lpstr>Take the RCAT Challenge</vt:lpstr>
      <vt:lpstr>PowerPoint Presentation</vt:lpstr>
      <vt:lpstr>PowerPoint Presentation</vt:lpstr>
      <vt:lpstr>PowerPoint Presentation</vt:lpstr>
      <vt:lpstr>Either we work to preserve a friendly climate or we don’t.  Our kids and grand-kids are counting on us to get this right.   We can all choose to be part of the solution.   Will you help?   Are you “IN”?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Anderson</dc:creator>
  <cp:lastModifiedBy>j mathers</cp:lastModifiedBy>
  <cp:revision>17</cp:revision>
  <dcterms:created xsi:type="dcterms:W3CDTF">2020-11-27T20:36:21Z</dcterms:created>
  <dcterms:modified xsi:type="dcterms:W3CDTF">2020-11-27T22:41:54Z</dcterms:modified>
</cp:coreProperties>
</file>