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1836" r:id="rId2"/>
    <p:sldId id="1850" r:id="rId3"/>
    <p:sldId id="1851" r:id="rId4"/>
    <p:sldId id="1855" r:id="rId5"/>
    <p:sldId id="1868" r:id="rId6"/>
    <p:sldId id="305" r:id="rId7"/>
    <p:sldId id="335" r:id="rId8"/>
    <p:sldId id="1776" r:id="rId9"/>
    <p:sldId id="1861" r:id="rId10"/>
    <p:sldId id="306" r:id="rId11"/>
    <p:sldId id="786" r:id="rId12"/>
    <p:sldId id="1863" r:id="rId13"/>
    <p:sldId id="1792" r:id="rId14"/>
    <p:sldId id="1912" r:id="rId15"/>
    <p:sldId id="1908" r:id="rId16"/>
    <p:sldId id="1909" r:id="rId17"/>
    <p:sldId id="1910" r:id="rId18"/>
    <p:sldId id="1916" r:id="rId19"/>
    <p:sldId id="1915" r:id="rId20"/>
    <p:sldId id="1791" r:id="rId21"/>
    <p:sldId id="1813" r:id="rId22"/>
    <p:sldId id="1917" r:id="rId23"/>
    <p:sldId id="1831" r:id="rId24"/>
    <p:sldId id="1833" r:id="rId25"/>
    <p:sldId id="1918" r:id="rId26"/>
    <p:sldId id="1889" r:id="rId27"/>
    <p:sldId id="1903" r:id="rId28"/>
    <p:sldId id="1893" r:id="rId29"/>
    <p:sldId id="1913" r:id="rId30"/>
    <p:sldId id="1871" r:id="rId31"/>
    <p:sldId id="1877" r:id="rId32"/>
    <p:sldId id="1872" r:id="rId33"/>
    <p:sldId id="309" r:id="rId34"/>
    <p:sldId id="311" r:id="rId35"/>
    <p:sldId id="1876" r:id="rId36"/>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12" autoAdjust="0"/>
    <p:restoredTop sz="72517" autoAdjust="0"/>
  </p:normalViewPr>
  <p:slideViewPr>
    <p:cSldViewPr snapToGrid="0">
      <p:cViewPr varScale="1">
        <p:scale>
          <a:sx n="65" d="100"/>
          <a:sy n="65" d="100"/>
        </p:scale>
        <p:origin x="232"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1143000" y="685800"/>
            <a:ext cx="4572000" cy="3429000"/>
          </a:xfrm>
          <a:prstGeom prst="rect">
            <a:avLst/>
          </a:prstGeom>
        </p:spPr>
        <p:txBody>
          <a:bodyPr/>
          <a:lstStyle/>
          <a:p>
            <a:endParaRPr/>
          </a:p>
        </p:txBody>
      </p:sp>
      <p:sp>
        <p:nvSpPr>
          <p:cNvPr id="97" name="Shape 9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lvl1pPr>
              <a:defRPr b="1"/>
            </a:lvl1pPr>
          </a:lstStyle>
          <a:p>
            <a:pPr marL="285750" indent="-285750">
              <a:buFont typeface="Arial" panose="020B0604020202020204" pitchFamily="34" charset="0"/>
              <a:buChar char="•"/>
            </a:pPr>
            <a:r>
              <a:rPr lang="en-US" b="0" dirty="0"/>
              <a:t>I am so glad to be with you today. Especially the chance to be with Rotarians and talk about the 7</a:t>
            </a:r>
            <a:r>
              <a:rPr lang="en-US" b="0" baseline="30000" dirty="0"/>
              <a:t>th</a:t>
            </a:r>
            <a:r>
              <a:rPr lang="en-US" b="0" dirty="0"/>
              <a:t> Area of Focus: Supporting the Environment </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But first let me remind you about this existential crisis we’re in right now</a:t>
            </a:r>
          </a:p>
          <a:p>
            <a:pPr marL="285750" indent="-285750">
              <a:buFont typeface="Arial" panose="020B0604020202020204" pitchFamily="34" charset="0"/>
              <a:buChar char="•"/>
            </a:pPr>
            <a:r>
              <a:rPr lang="en-US" b="0" dirty="0"/>
              <a:t>Without going into all the detail -- unless you want me to – let me highlight the situation</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p:txBody>
      </p:sp>
    </p:spTree>
    <p:extLst>
      <p:ext uri="{BB962C8B-B14F-4D97-AF65-F5344CB8AC3E}">
        <p14:creationId xmlns:p14="http://schemas.microsoft.com/office/powerpoint/2010/main" val="348699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marL="0" indent="0">
              <a:spcBef>
                <a:spcPts val="1000"/>
              </a:spcBef>
              <a:buSzPct val="75000"/>
              <a:buNone/>
            </a:pPr>
            <a:r>
              <a:rPr lang="en-US" dirty="0"/>
              <a:t>People are </a:t>
            </a:r>
            <a:r>
              <a:rPr dirty="0"/>
              <a:t>march</a:t>
            </a:r>
            <a:r>
              <a:rPr lang="en-US" dirty="0"/>
              <a:t>ing</a:t>
            </a:r>
            <a:r>
              <a:rPr dirty="0"/>
              <a:t> and demonstrat</a:t>
            </a:r>
            <a:r>
              <a:rPr lang="en-US" dirty="0"/>
              <a:t>ing</a:t>
            </a:r>
          </a:p>
          <a:p>
            <a:pPr marL="222250" indent="-222250">
              <a:spcBef>
                <a:spcPts val="1000"/>
              </a:spcBef>
              <a:buSzPct val="75000"/>
              <a:buChar char="•"/>
            </a:pPr>
            <a:r>
              <a:rPr lang="en-US" dirty="0"/>
              <a:t>We’re seeing </a:t>
            </a:r>
            <a:r>
              <a:rPr dirty="0"/>
              <a:t>demands at the ballot box</a:t>
            </a:r>
            <a:endParaRPr lang="en-US" dirty="0"/>
          </a:p>
          <a:p>
            <a:pPr marL="222250" indent="-222250">
              <a:spcBef>
                <a:spcPts val="1000"/>
              </a:spcBef>
              <a:buSzPct val="75000"/>
              <a:buChar char="•"/>
            </a:pPr>
            <a:endParaRPr lang="en-US" dirty="0"/>
          </a:p>
          <a:p>
            <a:pPr marL="285750" marR="0" lvl="0" indent="-285750" defTabSz="457200" eaLnBrk="1" fontAlgn="auto" latinLnBrk="0" hangingPunct="1">
              <a:lnSpc>
                <a:spcPct val="100000"/>
              </a:lnSpc>
              <a:spcBef>
                <a:spcPts val="1000"/>
              </a:spcBef>
              <a:spcAft>
                <a:spcPts val="0"/>
              </a:spcAft>
              <a:buClrTx/>
              <a:buSzPct val="75000"/>
              <a:buFont typeface="Arial" panose="020B0604020202020204" pitchFamily="34" charset="0"/>
              <a:buChar char="•"/>
              <a:tabLst/>
              <a:defRPr/>
            </a:pPr>
            <a:r>
              <a:rPr lang="en-US" dirty="0"/>
              <a:t>You are an important part of this shift in focus to ACTION</a:t>
            </a:r>
          </a:p>
          <a:p>
            <a:pPr marL="222250" indent="-222250">
              <a:spcBef>
                <a:spcPts val="1000"/>
              </a:spcBef>
              <a:buSzPct val="75000"/>
              <a:buChar cha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3" name="Shape 7993"/>
          <p:cNvSpPr>
            <a:spLocks noGrp="1" noRot="1" noChangeAspect="1"/>
          </p:cNvSpPr>
          <p:nvPr>
            <p:ph type="sldImg"/>
          </p:nvPr>
        </p:nvSpPr>
        <p:spPr>
          <a:xfrm>
            <a:off x="381000" y="685800"/>
            <a:ext cx="6096000" cy="3429000"/>
          </a:xfrm>
          <a:prstGeom prst="rect">
            <a:avLst/>
          </a:prstGeom>
        </p:spPr>
        <p:txBody>
          <a:bodyPr/>
          <a:lstStyle/>
          <a:p>
            <a:endParaRPr/>
          </a:p>
        </p:txBody>
      </p:sp>
      <p:sp>
        <p:nvSpPr>
          <p:cNvPr id="7994" name="Shape 7994"/>
          <p:cNvSpPr>
            <a:spLocks noGrp="1"/>
          </p:cNvSpPr>
          <p:nvPr>
            <p:ph type="body" sz="quarter" idx="1"/>
          </p:nvPr>
        </p:nvSpPr>
        <p:spPr>
          <a:prstGeom prst="rect">
            <a:avLst/>
          </a:prstGeom>
        </p:spPr>
        <p:txBody>
          <a:bodyPr/>
          <a:lstStyle/>
          <a:p>
            <a:pPr>
              <a:defRPr sz="1400"/>
            </a:pPr>
            <a:r>
              <a:rPr lang="en-US" dirty="0"/>
              <a:t>More than 70 percent of the US voters are fully in support of moving to 100% renewable electricity.</a:t>
            </a:r>
          </a:p>
          <a:p>
            <a:pPr>
              <a:defRPr sz="1400"/>
            </a:pPr>
            <a:endParaRPr lang="en-US" dirty="0"/>
          </a:p>
          <a:p>
            <a:pPr>
              <a:defRPr sz="1400"/>
            </a:pPr>
            <a:r>
              <a:rPr lang="en-US" dirty="0"/>
              <a:t>So … where to start …</a:t>
            </a:r>
          </a:p>
          <a:p>
            <a:pPr>
              <a:defRPr sz="1400"/>
            </a:pPr>
            <a:endParaRPr lang="en-US" dirty="0"/>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Text slide stating more than 70 percent of voters support requiring 100 percent of electricity in their state to come from wind and solar by the year 2050</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In 2015, nearly 200 countries committed to work together to slash emissions and solve the climate crisis through the historic Paris Agreement.</a:t>
            </a:r>
          </a:p>
          <a:p>
            <a:pPr>
              <a:defRPr sz="1200"/>
            </a:pPr>
            <a:endParaRPr lang="en-US" b="1" dirty="0"/>
          </a:p>
          <a:p>
            <a:pPr>
              <a:defRPr sz="1200"/>
            </a:pPr>
            <a:r>
              <a:rPr lang="en-US" b="1" dirty="0"/>
              <a:t>The agreement sets ambitious goals that require action from every nation.</a:t>
            </a:r>
          </a:p>
          <a:p>
            <a:pPr marL="148166" indent="-148166">
              <a:buSzPct val="75000"/>
              <a:buChar char="•"/>
              <a:defRPr sz="1200"/>
            </a:pPr>
            <a:r>
              <a:rPr lang="en-US" dirty="0"/>
              <a:t>The Paris Agreement aims to keep global average temperature rise to well below 2 degrees Celsius, while working to hold it under 1.5 degrees Celsius.</a:t>
            </a:r>
          </a:p>
          <a:p>
            <a:pPr marL="148166" indent="-148166">
              <a:buSzPct val="75000"/>
              <a:buChar char="•"/>
              <a:defRPr sz="1200"/>
            </a:pPr>
            <a:r>
              <a:rPr lang="en-US" dirty="0"/>
              <a:t>The agreement sets a target of peaking global emissions as soon as possible, then aiming for net-zero greenhouse gas emissions in the second half of this century. </a:t>
            </a:r>
          </a:p>
          <a:p>
            <a:pPr marL="148166" indent="-148166">
              <a:buSzPct val="75000"/>
              <a:buChar char="•"/>
              <a:defRPr sz="1200"/>
            </a:pPr>
            <a:r>
              <a:rPr lang="en-US" dirty="0"/>
              <a:t>To achieve these goals, each country submits an action plan (known as a “nationally-determined contribution,” or NDC) every five years, progressively strengthening the plan over time. </a:t>
            </a:r>
          </a:p>
          <a:p>
            <a:pPr marL="148166" indent="-148166">
              <a:buSzPct val="75000"/>
              <a:buChar char="•"/>
              <a:defRPr sz="1200"/>
            </a:pPr>
            <a:r>
              <a:rPr lang="en-US" dirty="0"/>
              <a:t>The accord also establishes new frameworks for measuring, reporting, and verifying emissions reductions, and providing capacity building for less-developed countries.</a:t>
            </a:r>
          </a:p>
          <a:p>
            <a:pPr marL="148166" indent="-148166">
              <a:buSzPct val="75000"/>
              <a:buChar char="•"/>
              <a:defRPr sz="1200"/>
            </a:pPr>
            <a:r>
              <a:rPr lang="en-US" dirty="0"/>
              <a:t>The result is a global framework for action to solve the climate crisis.[1*]</a:t>
            </a:r>
          </a:p>
          <a:p>
            <a:pPr>
              <a:defRPr sz="1200"/>
            </a:pPr>
            <a:endParaRPr lang="en-US" b="1" dirty="0"/>
          </a:p>
          <a:p>
            <a:pPr>
              <a:defRPr sz="1200"/>
            </a:pPr>
            <a:r>
              <a:rPr lang="en-US" b="1" dirty="0"/>
              <a:t>However, nearly two years after the Paris Agreement was signed, US President Donald Trump announced he would take the United States out of the agreement.</a:t>
            </a:r>
          </a:p>
          <a:p>
            <a:pPr marL="148166" indent="-148166">
              <a:buSzPct val="75000"/>
              <a:buChar char="•"/>
              <a:defRPr sz="1200"/>
            </a:pPr>
            <a:r>
              <a:rPr lang="en-US" dirty="0"/>
              <a:t>Despite the president’s announcement, the earliest that any country can leave the agreement is November 4, 2020, the day after the 2020 US presidential election.[2*]</a:t>
            </a:r>
          </a:p>
          <a:p>
            <a:pPr marL="148166" indent="-148166">
              <a:buSzPct val="75000"/>
              <a:buChar char="•"/>
              <a:defRPr sz="1200"/>
            </a:pPr>
            <a:r>
              <a:rPr lang="en-US" dirty="0"/>
              <a:t>In response to President Trump’s decision to withdraw the US from the Paris Agreement, several states joined together to create the United States Climate Alliance. The governors of Washington, New York, and California spearheaded the initiative and 11 other states, as well as Puerto Rico, joined the bipartisan coalition initially.[3*]</a:t>
            </a:r>
          </a:p>
          <a:p>
            <a:pPr marL="148166" indent="-148166">
              <a:buSzPct val="75000"/>
              <a:buChar char="•"/>
              <a:defRPr sz="1200"/>
            </a:pPr>
            <a:r>
              <a:rPr lang="en-US" dirty="0"/>
              <a:t>As of mid-2020, the member states represent 55 percent of the US population and 60 percent of US GDP. Their goal is to help the US still meet its Paris goal of reducing emissions by at least 26–28 percent below 2005 levels by 2050.[3*]</a:t>
            </a:r>
          </a:p>
          <a:p>
            <a:pPr>
              <a:defRPr sz="1200"/>
            </a:pPr>
            <a:endParaRPr lang="en-US" b="1" dirty="0"/>
          </a:p>
          <a:p>
            <a:pPr>
              <a:defRPr sz="1200"/>
            </a:pPr>
            <a:r>
              <a:rPr lang="en-US" b="1" dirty="0"/>
              <a:t>Fortunately, other nations are stepping up and on track to overachieve their Paris commitments.</a:t>
            </a:r>
          </a:p>
          <a:p>
            <a:pPr marL="148166" indent="-148166">
              <a:buSzPct val="75000"/>
              <a:buChar char="•"/>
              <a:defRPr sz="1200"/>
            </a:pPr>
            <a:r>
              <a:rPr lang="en-US" dirty="0"/>
              <a:t>China and India are projected to reduce global carbon emissions by roughly 2–3 billion metric tons by 2030, due largely to positive developments in coal restrictions in both countries. [4*]</a:t>
            </a:r>
          </a:p>
          <a:p>
            <a:pPr marL="148166" indent="-148166">
              <a:buSzPct val="75000"/>
              <a:buChar char="•"/>
              <a:defRPr sz="1200"/>
            </a:pPr>
            <a:r>
              <a:rPr lang="en-US" dirty="0"/>
              <a:t>China’s coal consumption peaked in 2013 at 4.24 billion metric tons, followed by a steady decline between 2014 and 2016. However, coal consumption rose again in 2017 and 2018, despite China remaining optimistic it will reduce coal in its energy mix to under 58 percent.[5*]</a:t>
            </a:r>
          </a:p>
          <a:p>
            <a:pPr marL="148166" indent="-148166">
              <a:buSzPct val="75000"/>
              <a:buChar char="•"/>
              <a:defRPr sz="1200"/>
            </a:pPr>
            <a:r>
              <a:rPr lang="en-US" dirty="0"/>
              <a:t>India has stated that planned coal-fired power plants may not be needed, and if the country fully implements the policies it has announced, it would see significantly slower growth of CO</a:t>
            </a:r>
            <a:r>
              <a:rPr lang="en-US" baseline="-5999" dirty="0"/>
              <a:t>2</a:t>
            </a:r>
            <a:r>
              <a:rPr lang="en-US" dirty="0"/>
              <a:t> emissions over the next decade.[4*]</a:t>
            </a:r>
          </a:p>
          <a:p>
            <a:pPr marL="148166" indent="-148166">
              <a:buSzPct val="75000"/>
              <a:buChar char="•"/>
              <a:defRPr sz="1200"/>
            </a:pPr>
            <a:r>
              <a:rPr lang="en-US" dirty="0"/>
              <a:t>As a result, both China and India look set to overachieve their Paris Agreement climate pledges. Five years ago, the idea of either country stopping – or even slowing – coal use was considered highly unlikely. Yet, both are now on the way to achieving this critical goal.[4*]</a:t>
            </a:r>
          </a:p>
          <a:p>
            <a:pPr marL="148166" indent="-148166">
              <a:buSzPct val="75000"/>
              <a:buChar char="•"/>
              <a:defRPr sz="1200"/>
            </a:pPr>
            <a:r>
              <a:rPr lang="en-US" dirty="0"/>
              <a:t>Over 100 members, comprised of national governments, subnational governments, and businesses and organizations, have joined the Powering Past Coal Alliance, committing to phase out coal use no later than 2050.[6*]</a:t>
            </a:r>
          </a:p>
          <a:p>
            <a:pPr>
              <a:defRPr sz="1200"/>
            </a:pPr>
            <a:endParaRPr lang="en-US" b="1" dirty="0"/>
          </a:p>
          <a:p>
            <a:pPr>
              <a:defRPr sz="1200"/>
            </a:pPr>
            <a:r>
              <a:rPr lang="en-US" b="1" dirty="0"/>
              <a:t>Global climate action needs to be more ambitious.</a:t>
            </a:r>
          </a:p>
          <a:p>
            <a:pPr marL="148166" indent="-148166">
              <a:buSzPct val="75000"/>
              <a:buChar char="•"/>
              <a:defRPr sz="1200"/>
            </a:pPr>
            <a:r>
              <a:rPr lang="en-US" dirty="0"/>
              <a:t>The current set of global country emissions pledges and targets still falls short of what’s needed to prevent global temperatures from rising more than 2 degrees Celsius. One analysis indicates that current pledges/targets need to be strengthened to prevent an additional 13 to 16 gigatons of carbon dioxide equivalent (GtCO</a:t>
            </a:r>
            <a:r>
              <a:rPr lang="en-US" baseline="-5999" dirty="0"/>
              <a:t>2</a:t>
            </a:r>
            <a:r>
              <a:rPr lang="en-US" dirty="0"/>
              <a:t>e) emissions by 2030.[7*]</a:t>
            </a:r>
          </a:p>
          <a:p>
            <a:pPr marL="148166" indent="-148166">
              <a:buSzPct val="75000"/>
              <a:buChar char="•"/>
              <a:defRPr sz="1200"/>
            </a:pPr>
            <a:r>
              <a:rPr lang="en-US" dirty="0"/>
              <a:t>Analyses also suggest that while many countries’ current climate action commitments are insufficient and not consistent with keeping global temperature rise below 2 degrees Celsius, the commitments are critically insufficient in Russia, Saudi Arabia, Turkey, the US, Ukraine, and Vietnam. The commitments made by these countries could lead to global temperature rise of more than 4 degrees Celsius.[8*]</a:t>
            </a:r>
          </a:p>
          <a:p>
            <a:pPr marL="148166" indent="-148166">
              <a:buSzPct val="75000"/>
              <a:buChar char="•"/>
              <a:defRPr sz="1200"/>
            </a:pPr>
            <a:r>
              <a:rPr lang="en-US" dirty="0"/>
              <a:t>A growing number of countries are setting targets toward carbon neutrality by mid-century, including Chile, Costa Rica, New Zealand, Denmark, France, and the United Kingdom.[9*]</a:t>
            </a:r>
          </a:p>
          <a:p>
            <a:pPr marL="148166" indent="-148166">
              <a:buSzPct val="75000"/>
              <a:buChar char="•"/>
              <a:defRPr sz="1200"/>
            </a:pPr>
            <a:r>
              <a:rPr lang="en-US" dirty="0"/>
              <a:t>This year (2020) marks a critical year for raising ambition on climate commitments, as it is the first year that parties to the Paris Agreement will begin submitting new or enhanced climate plans. (This is often referred to as the Paris Agreement’s “ratchet” mechanism.) Although the UN’s COP 26 climate conference to review these plans has been delayed due to COVID-19, more ambitious climate plans are expected this year.[10*] The US election in November and the EU-China summit in September 2020 will likely set the stage for how ambitious other parties to the Agreement will be.</a:t>
            </a:r>
            <a:endParaRPr lang="en-US" b="1" dirty="0"/>
          </a:p>
          <a:p>
            <a:pPr>
              <a:defRPr sz="1200"/>
            </a:pPr>
            <a:endParaRPr lang="en-US" b="1" dirty="0"/>
          </a:p>
          <a:p>
            <a:pPr>
              <a:defRPr sz="1200"/>
            </a:pPr>
            <a:r>
              <a:rPr lang="en-US" b="1" dirty="0"/>
              <a:t>REFERENCES</a:t>
            </a:r>
            <a:r>
              <a:rPr lang="en-US" dirty="0"/>
              <a:t>:</a:t>
            </a:r>
          </a:p>
          <a:p>
            <a:pPr>
              <a:defRPr sz="1200"/>
            </a:pPr>
            <a:r>
              <a:rPr lang="en-US" dirty="0"/>
              <a:t>[1*] United Nations Framework Convention on Climate Change, “Paris Agreement,” (December 2015). https://unfccc.int/files/meetings/paris_nov_2015/application/pdf/paris_agreement_english_.pdf</a:t>
            </a:r>
          </a:p>
          <a:p>
            <a:pPr>
              <a:defRPr sz="1200"/>
            </a:pPr>
            <a:r>
              <a:rPr lang="en-US" dirty="0"/>
              <a:t>[2*] Brad Plumer, “The U.S. Won’t Actually Leave the Paris Climate Deal Anytime Soon,” The New York Times, June 7, 2017. https://www.nytimes.com/2017/06/07/climate/trump-paris-climate-timeline.html</a:t>
            </a:r>
          </a:p>
          <a:p>
            <a:pPr>
              <a:defRPr sz="1200"/>
            </a:pPr>
            <a:r>
              <a:rPr lang="en-US" dirty="0"/>
              <a:t>[3*] US Climate Alliance, “Annual Report,” last accessed July, 2020. http://www.usclimatealliance.org/annual-report</a:t>
            </a:r>
          </a:p>
          <a:p>
            <a:pPr>
              <a:defRPr sz="1200"/>
            </a:pPr>
            <a:r>
              <a:rPr lang="en-US" dirty="0"/>
              <a:t>[4*] </a:t>
            </a:r>
            <a:r>
              <a:rPr lang="en-US" dirty="0" err="1"/>
              <a:t>Niklas</a:t>
            </a:r>
            <a:r>
              <a:rPr lang="en-US" dirty="0"/>
              <a:t> </a:t>
            </a:r>
            <a:r>
              <a:rPr lang="en-US" dirty="0" err="1"/>
              <a:t>Höhne</a:t>
            </a:r>
            <a:r>
              <a:rPr lang="en-US" dirty="0"/>
              <a:t> et al., “Action by China and India slows emissions growth, President Trump’s policies likely to cause US emissions to flatten,” (Climate Action Tracker, May 2017). https://climateactiontracker.org/documents/51/CAT_2017-05-15_UpdateChinaIndiaUS_CATUpdate.pdf</a:t>
            </a:r>
          </a:p>
          <a:p>
            <a:pPr>
              <a:defRPr sz="1200"/>
            </a:pPr>
            <a:r>
              <a:rPr lang="en-US" dirty="0"/>
              <a:t>[5*] Feng Hao and Tom Baxter, “China’s coal consumption on the rise,” </a:t>
            </a:r>
            <a:r>
              <a:rPr lang="en-US" dirty="0" err="1"/>
              <a:t>ChinaDialogue</a:t>
            </a:r>
            <a:r>
              <a:rPr lang="en-US" dirty="0"/>
              <a:t>, March 1, 2019. https://www.chinadialogue.net/article/show/single/en/11107-China-s-coal-consumption-on-the-rise</a:t>
            </a:r>
          </a:p>
          <a:p>
            <a:pPr>
              <a:defRPr sz="1200"/>
            </a:pPr>
            <a:r>
              <a:rPr lang="en-US" dirty="0"/>
              <a:t>[6*] Powering Past Coal Alliance, “Members,” last accessed July 2020. https://poweringpastcoal.org/about/Powering_Past_Coal_Alliance_Members</a:t>
            </a:r>
          </a:p>
          <a:p>
            <a:pPr>
              <a:defRPr sz="1200"/>
            </a:pPr>
            <a:r>
              <a:rPr lang="en-US" dirty="0"/>
              <a:t>[7*] Climate Action Tracker, “CAT Emissions Gaps,” last updated December 10, 2019. https://climateactiontracker.org/global/cat-emissions-gaps/</a:t>
            </a:r>
          </a:p>
          <a:p>
            <a:pPr>
              <a:defRPr sz="1200"/>
            </a:pPr>
            <a:r>
              <a:rPr lang="en-US" dirty="0"/>
              <a:t>[8*] Climate Action Tracker, “Countries,” last updated June 2020. https://climateactiontracker.org/countries/</a:t>
            </a:r>
          </a:p>
          <a:p>
            <a:pPr>
              <a:defRPr sz="1200"/>
            </a:pPr>
            <a:r>
              <a:rPr lang="en-US" dirty="0"/>
              <a:t>[9*] Megan Darby, “Which countries have a net zero carbon goal?,” Climate Home News, June 14, 2019. https://www.climatechangenews.com/2019/06/14/countries-net-zero-climate-goal/ </a:t>
            </a:r>
          </a:p>
          <a:p>
            <a:pPr>
              <a:defRPr sz="1200"/>
            </a:pPr>
            <a:r>
              <a:rPr lang="en-US" dirty="0"/>
              <a:t>[10*] Fernanda de Carvalho, “Climate action cannot be a tradeable priority in 2020,” World Wildlife Fund, April 27, 2020. https://wwf.panda.org/our_work/climate_and_energy/?362564/Climate-action-2020</a:t>
            </a:r>
            <a:endParaRPr lang="en-US" b="1" dirty="0"/>
          </a:p>
          <a:p>
            <a:pPr>
              <a:defRPr sz="1200" b="1"/>
            </a:pPr>
            <a:endParaRPr lang="en-US" b="1" dirty="0"/>
          </a:p>
          <a:p>
            <a:pPr>
              <a:defRPr sz="1200"/>
            </a:pPr>
            <a:r>
              <a:rPr lang="en-US" b="1" dirty="0"/>
              <a:t>SLIDE SOURCE(S)</a:t>
            </a:r>
            <a:r>
              <a:rPr lang="en-US" dirty="0"/>
              <a:t>: https://www.theatlantic.com/science/archive/2020/02/poll-us-voters-really-do-care-about-climate-change/606907/</a:t>
            </a:r>
          </a:p>
          <a:p>
            <a:pPr>
              <a:defRPr sz="1200"/>
            </a:pPr>
            <a:endParaRPr dirty="0"/>
          </a:p>
        </p:txBody>
      </p:sp>
    </p:spTree>
    <p:extLst>
      <p:ext uri="{BB962C8B-B14F-4D97-AF65-F5344CB8AC3E}">
        <p14:creationId xmlns:p14="http://schemas.microsoft.com/office/powerpoint/2010/main" val="11683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plenty of solutions that are within your reach, as an individual, a member of the club and in your community!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Consider working with the data/ideas from Project Drawdown</a:t>
            </a:r>
            <a:r>
              <a:rPr lang="en-US" b="0" dirty="0"/>
              <a:t>, </a:t>
            </a:r>
            <a:r>
              <a:rPr lang="en-US" b="0" i="0" dirty="0">
                <a:effectLst/>
                <a:latin typeface="+mn-lt"/>
                <a:ea typeface="+mn-ea"/>
                <a:cs typeface="+mn-cs"/>
                <a:sym typeface="Arial"/>
              </a:rPr>
              <a:t>a coalition of scientists, researchers and advisers from all over the world with a goal of providing </a:t>
            </a:r>
            <a:r>
              <a:rPr lang="en-US" b="1" i="0" dirty="0">
                <a:effectLst/>
                <a:latin typeface="+mn-lt"/>
                <a:ea typeface="+mn-ea"/>
                <a:cs typeface="+mn-cs"/>
                <a:sym typeface="Arial"/>
              </a:rPr>
              <a:t>100 solutions </a:t>
            </a:r>
            <a:r>
              <a:rPr lang="en-US" b="0" i="0" dirty="0">
                <a:effectLst/>
                <a:latin typeface="+mn-lt"/>
                <a:ea typeface="+mn-ea"/>
                <a:cs typeface="+mn-cs"/>
                <a:sym typeface="Arial"/>
              </a:rPr>
              <a:t>to reverse global warming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Buy the Drawdown book and download the free Drawdown Review</a:t>
            </a:r>
          </a:p>
          <a:p>
            <a:pPr marL="0" indent="0">
              <a:buFont typeface="Arial" panose="020B0604020202020204" pitchFamily="34" charset="0"/>
              <a:buNone/>
            </a:pPr>
            <a:r>
              <a:rPr lang="en-US" dirty="0"/>
              <a:t>Both will prove inexhaustible sources of information about the crisis and solutions</a:t>
            </a:r>
          </a:p>
          <a:p>
            <a:pPr marL="285750" indent="-285750">
              <a:buFont typeface="Arial" panose="020B0604020202020204" pitchFamily="34" charset="0"/>
              <a:buChar char="•"/>
            </a:pPr>
            <a:r>
              <a:rPr lang="en-US" dirty="0"/>
              <a:t>And consider specific actions you can take</a:t>
            </a:r>
          </a:p>
        </p:txBody>
      </p:sp>
    </p:spTree>
    <p:extLst>
      <p:ext uri="{BB962C8B-B14F-4D97-AF65-F5344CB8AC3E}">
        <p14:creationId xmlns:p14="http://schemas.microsoft.com/office/powerpoint/2010/main" val="558324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Rotary has joined the growing voices seeking to address the impact on our planet</a:t>
            </a:r>
          </a:p>
          <a:p>
            <a:pPr marL="285750" indent="-285750">
              <a:buFont typeface="Arial" panose="020B0604020202020204" pitchFamily="34" charset="0"/>
              <a:buChar char="•"/>
            </a:pPr>
            <a:r>
              <a:rPr lang="en-US" dirty="0"/>
              <a:t>A new Area of Focus has been created to support Rotarians in taking action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the statement of Policy has been made public </a:t>
            </a:r>
          </a:p>
          <a:p>
            <a:pPr marL="285750" indent="-285750">
              <a:buFont typeface="Arial" panose="020B0604020202020204" pitchFamily="34" charset="0"/>
              <a:buChar char="•"/>
            </a:pPr>
            <a:r>
              <a:rPr lang="en-US" dirty="0"/>
              <a:t>It is powerful and comprehensive</a:t>
            </a:r>
          </a:p>
          <a:p>
            <a:pPr marL="285750" indent="-285750">
              <a:buFont typeface="Arial" panose="020B0604020202020204" pitchFamily="34" charset="0"/>
              <a:buChar char="•"/>
            </a:pPr>
            <a:r>
              <a:rPr lang="en-US" dirty="0"/>
              <a:t>It speaks to both the preservation of our environment and the direct confrontation of the climate crisis</a:t>
            </a:r>
          </a:p>
        </p:txBody>
      </p:sp>
    </p:spTree>
    <p:extLst>
      <p:ext uri="{BB962C8B-B14F-4D97-AF65-F5344CB8AC3E}">
        <p14:creationId xmlns:p14="http://schemas.microsoft.com/office/powerpoint/2010/main" val="2006048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fontAlgn="auto" latinLnBrk="0" hangingPunct="0">
              <a:lnSpc>
                <a:spcPct val="100000"/>
              </a:lnSpc>
              <a:spcBef>
                <a:spcPts val="0"/>
              </a:spcBef>
              <a:spcAft>
                <a:spcPts val="0"/>
              </a:spcAft>
              <a:buClrTx/>
              <a:buSzTx/>
              <a:buFontTx/>
              <a:buNone/>
              <a:tabLst/>
            </a:pPr>
            <a:r>
              <a:rPr lang="en-US" sz="1800" dirty="0">
                <a:solidFill>
                  <a:schemeClr val="tx1"/>
                </a:solidFill>
              </a:rPr>
              <a:t>Maslow’s Hierarchy of Needs says it all.  Climate change impacts those at the bottom of the pyramid.</a:t>
            </a:r>
          </a:p>
          <a:p>
            <a:pPr marL="0" marR="0" indent="0" algn="l" defTabSz="457200" rtl="0" fontAlgn="auto" latinLnBrk="0" hangingPunct="0">
              <a:lnSpc>
                <a:spcPct val="100000"/>
              </a:lnSpc>
              <a:spcBef>
                <a:spcPts val="0"/>
              </a:spcBef>
              <a:spcAft>
                <a:spcPts val="0"/>
              </a:spcAft>
              <a:buClrTx/>
              <a:buSzTx/>
              <a:buFontTx/>
              <a:buNone/>
              <a:tabLst/>
            </a:pPr>
            <a:r>
              <a:rPr lang="en-US" sz="1800" dirty="0">
                <a:solidFill>
                  <a:schemeClr val="tx1"/>
                </a:solidFill>
              </a:rPr>
              <a:t>As Rotarians we cannot continue to serve without addressing the impacts of the climate crisis on</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a:solidFill>
                  <a:srgbClr val="FF0000"/>
                </a:solidFill>
              </a:rPr>
              <a:t>Our families,</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a:solidFill>
                  <a:srgbClr val="FF0000"/>
                </a:solidFill>
              </a:rPr>
              <a:t>Our communities, and</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800" dirty="0">
                <a:solidFill>
                  <a:srgbClr val="FF0000"/>
                </a:solidFill>
              </a:rPr>
              <a:t>Those in need whom we support every day</a:t>
            </a:r>
            <a:endParaRPr lang="en-US" sz="1800" dirty="0"/>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FF0000"/>
              </a:solidFil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FF0000"/>
              </a:solidFil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FF0000"/>
              </a:solidFil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FF0000"/>
              </a:solidFil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FF0000"/>
              </a:solidFill>
            </a:endParaRPr>
          </a:p>
          <a:p>
            <a:pPr marL="0" marR="0" indent="0" algn="l" defTabSz="457200" rtl="0" fontAlgn="auto" latinLnBrk="0" hangingPunct="0">
              <a:lnSpc>
                <a:spcPct val="100000"/>
              </a:lnSpc>
              <a:spcBef>
                <a:spcPts val="0"/>
              </a:spcBef>
              <a:spcAft>
                <a:spcPts val="0"/>
              </a:spcAft>
              <a:buClrTx/>
              <a:buSzTx/>
              <a:buFontTx/>
              <a:buNone/>
              <a:tabLst/>
            </a:pPr>
            <a:endParaRPr lang="en-US" sz="1800" dirty="0">
              <a:solidFill>
                <a:srgbClr val="FF0000"/>
              </a:solidFill>
            </a:endParaRPr>
          </a:p>
          <a:p>
            <a:pPr marL="0" marR="0" indent="0" algn="l" defTabSz="457200" rtl="0" fontAlgn="auto" latinLnBrk="0" hangingPunct="0">
              <a:lnSpc>
                <a:spcPct val="100000"/>
              </a:lnSpc>
              <a:spcBef>
                <a:spcPts val="0"/>
              </a:spcBef>
              <a:spcAft>
                <a:spcPts val="0"/>
              </a:spcAft>
              <a:buClrTx/>
              <a:buSzTx/>
              <a:buFont typeface="Arial" panose="020B0604020202020204" pitchFamily="34" charset="0"/>
              <a:buNone/>
              <a:tabLst/>
            </a:pPr>
            <a:r>
              <a:rPr lang="en-US" sz="1800" b="1" dirty="0">
                <a:solidFill>
                  <a:srgbClr val="FF0000"/>
                </a:solidFill>
              </a:rPr>
              <a:t>The Preamble to the New Area of Focus says:</a:t>
            </a:r>
          </a:p>
          <a:p>
            <a:pPr marL="0" marR="0" indent="0" algn="l" defTabSz="457200" rtl="0" fontAlgn="auto" latinLnBrk="0" hangingPunct="0">
              <a:lnSpc>
                <a:spcPct val="100000"/>
              </a:lnSpc>
              <a:spcBef>
                <a:spcPts val="0"/>
              </a:spcBef>
              <a:spcAft>
                <a:spcPts val="0"/>
              </a:spcAft>
              <a:buClrTx/>
              <a:buSzTx/>
              <a:buFont typeface="Arial" panose="020B0604020202020204" pitchFamily="34" charset="0"/>
              <a:buNone/>
              <a:tabLst/>
            </a:pPr>
            <a:r>
              <a:rPr lang="en-US" b="0" i="0" dirty="0">
                <a:effectLst/>
                <a:latin typeface="+mn-lt"/>
                <a:ea typeface="+mn-ea"/>
                <a:cs typeface="+mn-cs"/>
                <a:sym typeface="Arial"/>
              </a:rPr>
              <a:t>We are committed to supporting activities that strengthen the conservation and protection of natural resources, advance ecological sustainability, and foster harmony between communities and the environment. We empower communities to access grants and other resources, embrace local solutions, and spur innovation in an effort to address the causes and reduce the effects of climate change and environmental degradation.</a:t>
            </a:r>
            <a:endParaRPr lang="en-US" sz="1800" i="0" dirty="0"/>
          </a:p>
        </p:txBody>
      </p:sp>
    </p:spTree>
    <p:extLst>
      <p:ext uri="{BB962C8B-B14F-4D97-AF65-F5344CB8AC3E}">
        <p14:creationId xmlns:p14="http://schemas.microsoft.com/office/powerpoint/2010/main" val="421856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a:t>Let me briefly review each of the goals Rotary in the new Policy Statement by </a:t>
            </a:r>
            <a:r>
              <a:rPr lang="en-US" sz="1400" dirty="0" err="1"/>
              <a:t>RI’sl</a:t>
            </a:r>
            <a:r>
              <a:rPr lang="en-US" sz="1400" dirty="0"/>
              <a:t> Board and Trustees</a:t>
            </a:r>
          </a:p>
          <a:p>
            <a:pPr marL="0" indent="0">
              <a:buFont typeface="Arial" panose="020B0604020202020204" pitchFamily="34" charset="0"/>
              <a:buNone/>
            </a:pPr>
            <a:r>
              <a:rPr lang="en-US" sz="1400" dirty="0"/>
              <a:t>Here is what it says:</a:t>
            </a:r>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t>The Rotary Foundation enables Rotary members to protect, preserve, and conserve the environment by:</a:t>
            </a:r>
          </a:p>
          <a:p>
            <a:pPr marL="514350" lvl="0" indent="-514350">
              <a:buFont typeface="+mj-lt"/>
              <a:buAutoNum type="arabicPeriod"/>
            </a:pPr>
            <a:r>
              <a:rPr lang="en-US" sz="1400" b="0" dirty="0"/>
              <a:t>Protecting and restoring land, coastal, marine, and freshwater resources</a:t>
            </a:r>
          </a:p>
          <a:p>
            <a:pPr marL="514350" lvl="0" indent="-514350">
              <a:buFont typeface="+mj-lt"/>
              <a:buAutoNum type="arabicPeriod"/>
            </a:pPr>
            <a:r>
              <a:rPr lang="en-US" sz="1400" b="0" dirty="0"/>
              <a:t>Enhancing the capacity of communities and local governments to support natural resource management and conservation</a:t>
            </a:r>
          </a:p>
          <a:p>
            <a:pPr marL="514350" lvl="0" indent="-514350">
              <a:buFont typeface="+mj-lt"/>
              <a:buAutoNum type="arabicPeriod"/>
            </a:pPr>
            <a:r>
              <a:rPr lang="en-US" sz="1400" b="0" dirty="0"/>
              <a:t>Supporting agroecology and sustainable agriculture, fishing, and aquaculture practices to improve ecological health</a:t>
            </a:r>
          </a:p>
          <a:p>
            <a:pPr marL="514350" lvl="0" indent="-514350">
              <a:buFont typeface="+mj-lt"/>
              <a:buAutoNum type="arabicPeriod"/>
            </a:pPr>
            <a:r>
              <a:rPr lang="en-US" sz="1400" b="0" dirty="0"/>
              <a:t>Addressing the </a:t>
            </a:r>
            <a:r>
              <a:rPr lang="en-US" sz="1400" b="1" dirty="0"/>
              <a:t>causes of climate change and climate disruption </a:t>
            </a:r>
            <a:r>
              <a:rPr lang="en-US" sz="1400" b="0" dirty="0"/>
              <a:t>and supporting solutions to reduce the emission of greenhouse gases</a:t>
            </a:r>
          </a:p>
        </p:txBody>
      </p:sp>
    </p:spTree>
    <p:extLst>
      <p:ext uri="{BB962C8B-B14F-4D97-AF65-F5344CB8AC3E}">
        <p14:creationId xmlns:p14="http://schemas.microsoft.com/office/powerpoint/2010/main" val="2864154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lvl="0" indent="-514350">
              <a:buFont typeface="+mj-lt"/>
              <a:buAutoNum type="arabicPeriod" startAt="5"/>
            </a:pPr>
            <a:r>
              <a:rPr lang="en-US" sz="1400" b="0" dirty="0"/>
              <a:t>Strengthening the resilience of ecosystems and communities affected by climate change and climate disruption</a:t>
            </a:r>
          </a:p>
          <a:p>
            <a:pPr marL="514350" lvl="0" indent="-514350">
              <a:buFont typeface="+mj-lt"/>
              <a:buAutoNum type="arabicPeriod" startAt="5"/>
            </a:pPr>
            <a:r>
              <a:rPr lang="en-US" sz="1400" b="0" dirty="0"/>
              <a:t>Supporting </a:t>
            </a:r>
            <a:r>
              <a:rPr lang="en-US" sz="1400" b="1" dirty="0"/>
              <a:t>education to promote behaviors</a:t>
            </a:r>
            <a:r>
              <a:rPr lang="en-US" sz="1400" b="0" dirty="0"/>
              <a:t> that protect the environment</a:t>
            </a:r>
          </a:p>
          <a:p>
            <a:pPr marL="514350" lvl="0" indent="-514350">
              <a:buFont typeface="+mj-lt"/>
              <a:buAutoNum type="arabicPeriod" startAt="5"/>
            </a:pPr>
            <a:r>
              <a:rPr lang="en-US" sz="1400" b="1" dirty="0"/>
              <a:t>Advocating</a:t>
            </a:r>
            <a:r>
              <a:rPr lang="en-US" sz="1400" b="0" dirty="0"/>
              <a:t> for the sustainable consumption of products and the environmentally sound management of byproducts to build a more resource-efficient economy</a:t>
            </a:r>
          </a:p>
          <a:p>
            <a:pPr marL="514350" lvl="0" indent="-514350">
              <a:buFont typeface="+mj-lt"/>
              <a:buAutoNum type="arabicPeriod" startAt="5"/>
            </a:pPr>
            <a:r>
              <a:rPr lang="en-US" sz="1400" b="1" dirty="0"/>
              <a:t>Addressing environmental justice issues </a:t>
            </a:r>
            <a:r>
              <a:rPr lang="en-US" sz="1400" b="0" dirty="0"/>
              <a:t>and environmental public health concerns</a:t>
            </a:r>
          </a:p>
        </p:txBody>
      </p:sp>
    </p:spTree>
    <p:extLst>
      <p:ext uri="{BB962C8B-B14F-4D97-AF65-F5344CB8AC3E}">
        <p14:creationId xmlns:p14="http://schemas.microsoft.com/office/powerpoint/2010/main" val="86001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Many people – including some Rotarians – are concerned that addressing the climate crisis is political.</a:t>
            </a:r>
          </a:p>
          <a:p>
            <a:endParaRPr lang="en-US" dirty="0"/>
          </a:p>
          <a:p>
            <a:r>
              <a:rPr lang="en-US" dirty="0"/>
              <a:t>Holger Knaack, RI President, points out:</a:t>
            </a:r>
          </a:p>
          <a:p>
            <a:pPr>
              <a:spcBef>
                <a:spcPts val="1900"/>
              </a:spcBef>
            </a:pPr>
            <a:r>
              <a:rPr lang="en-US" sz="1800" b="0" i="1" dirty="0"/>
              <a:t>Whenever we don’t want to put things on the table, we say it is political.  The best example is Rotary’s new Seventh Area of Focus, the environment.  There are many people saying we shouldn’t talk about climate change because that is political.  In my view, it is definitely not political. It is a fact, which is why it is important. If things are obviously wrong, then we have to say so.</a:t>
            </a:r>
          </a:p>
          <a:p>
            <a:endParaRPr lang="en-US" dirty="0"/>
          </a:p>
        </p:txBody>
      </p:sp>
    </p:spTree>
    <p:extLst>
      <p:ext uri="{BB962C8B-B14F-4D97-AF65-F5344CB8AC3E}">
        <p14:creationId xmlns:p14="http://schemas.microsoft.com/office/powerpoint/2010/main" val="2985229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me come back to your club’s unique position that can bring diverse groups and entities together.</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RI and other clubs</a:t>
            </a:r>
          </a:p>
          <a:p>
            <a:pPr marL="285750" indent="-285750">
              <a:buFont typeface="Arial" panose="020B0604020202020204" pitchFamily="34" charset="0"/>
              <a:buChar char="•"/>
            </a:pPr>
            <a:r>
              <a:rPr lang="en-US" dirty="0"/>
              <a:t>The business community and specific companies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Local and state governments</a:t>
            </a:r>
          </a:p>
          <a:p>
            <a:pPr marL="285750" indent="-285750">
              <a:buFont typeface="Arial" panose="020B0604020202020204" pitchFamily="34" charset="0"/>
              <a:buChar char="•"/>
            </a:pPr>
            <a:r>
              <a:rPr lang="en-US" dirty="0"/>
              <a:t>Universities and academics</a:t>
            </a:r>
          </a:p>
          <a:p>
            <a:pPr marL="285750" indent="-285750">
              <a:buFont typeface="Arial" panose="020B0604020202020204" pitchFamily="34" charset="0"/>
              <a:buChar char="•"/>
            </a:pPr>
            <a:r>
              <a:rPr lang="en-US" dirty="0"/>
              <a:t>And other NGOs</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Rotary is trusted by all these entities.  We have the ability to create partnerships in almost any situation.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Please recognize your club’s unique position and consider how to use it.</a:t>
            </a:r>
          </a:p>
        </p:txBody>
      </p:sp>
    </p:spTree>
    <p:extLst>
      <p:ext uri="{BB962C8B-B14F-4D97-AF65-F5344CB8AC3E}">
        <p14:creationId xmlns:p14="http://schemas.microsoft.com/office/powerpoint/2010/main" val="500978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And the San Mateo </a:t>
            </a:r>
            <a:r>
              <a:rPr lang="en-US" dirty="0"/>
              <a:t>club is demonstrating exactly what the power of Rotary can accomplish.  Rick </a:t>
            </a:r>
            <a:r>
              <a:rPr lang="en-US" dirty="0" err="1"/>
              <a:t>Raybin</a:t>
            </a:r>
            <a:r>
              <a:rPr lang="en-US" dirty="0"/>
              <a:t> and the Action Team have pulled together disparate organizations to support </a:t>
            </a:r>
          </a:p>
          <a:p>
            <a:pPr marL="0" indent="0">
              <a:buFont typeface="Arial" panose="020B0604020202020204" pitchFamily="34" charset="0"/>
              <a:buNone/>
            </a:pPr>
            <a:endParaRPr lang="en-US" dirty="0"/>
          </a:p>
          <a:p>
            <a:r>
              <a:rPr lang="en-US" sz="1800" dirty="0">
                <a:effectLst/>
                <a:latin typeface="+mn-lt"/>
                <a:ea typeface="+mn-ea"/>
                <a:cs typeface="+mn-cs"/>
                <a:sym typeface="Arial"/>
              </a:rPr>
              <a:t>International Brotherhood of Electrical Workers (IBEW) Local 617</a:t>
            </a:r>
          </a:p>
          <a:p>
            <a:r>
              <a:rPr lang="en-US" sz="1800" dirty="0">
                <a:effectLst/>
                <a:latin typeface="+mn-lt"/>
                <a:ea typeface="+mn-ea"/>
                <a:cs typeface="+mn-cs"/>
                <a:sym typeface="Arial"/>
              </a:rPr>
              <a:t>Superintendent of Schools, San Mateo County Office of Education</a:t>
            </a:r>
          </a:p>
          <a:p>
            <a:r>
              <a:rPr lang="en-US" sz="1800" dirty="0">
                <a:effectLst/>
                <a:latin typeface="+mn-lt"/>
                <a:ea typeface="+mn-ea"/>
                <a:cs typeface="+mn-cs"/>
                <a:sym typeface="Arial"/>
              </a:rPr>
              <a:t>Thrive Alliance</a:t>
            </a:r>
          </a:p>
          <a:p>
            <a:r>
              <a:rPr lang="en-US" sz="1800" dirty="0">
                <a:effectLst/>
                <a:latin typeface="+mn-lt"/>
                <a:ea typeface="+mn-ea"/>
                <a:cs typeface="+mn-cs"/>
                <a:sym typeface="Arial"/>
              </a:rPr>
              <a:t>The Climate Center</a:t>
            </a:r>
          </a:p>
          <a:p>
            <a:r>
              <a:rPr lang="en-US" sz="1800" dirty="0" err="1">
                <a:effectLst/>
                <a:latin typeface="+mn-lt"/>
                <a:ea typeface="+mn-ea"/>
                <a:cs typeface="+mn-cs"/>
                <a:sym typeface="Arial"/>
              </a:rPr>
              <a:t>Heilatech</a:t>
            </a:r>
            <a:r>
              <a:rPr lang="en-US" sz="1800" dirty="0">
                <a:effectLst/>
                <a:latin typeface="+mn-lt"/>
                <a:ea typeface="+mn-ea"/>
                <a:cs typeface="+mn-cs"/>
                <a:sym typeface="Arial"/>
              </a:rPr>
              <a:t> (microgrid engineering / microgrid open bus controller)</a:t>
            </a:r>
          </a:p>
          <a:p>
            <a:r>
              <a:rPr lang="en-US" sz="1800" dirty="0">
                <a:effectLst/>
                <a:latin typeface="+mn-lt"/>
                <a:ea typeface="+mn-ea"/>
                <a:cs typeface="+mn-cs"/>
                <a:sym typeface="Arial"/>
              </a:rPr>
              <a:t>County Manager, San Mateo County</a:t>
            </a:r>
          </a:p>
          <a:p>
            <a:r>
              <a:rPr lang="en-US" sz="1800" dirty="0">
                <a:effectLst/>
                <a:latin typeface="+mn-lt"/>
                <a:ea typeface="+mn-ea"/>
                <a:cs typeface="+mn-cs"/>
                <a:sym typeface="Arial"/>
              </a:rPr>
              <a:t>San Mateo Joint Apprenticeship Training Center</a:t>
            </a:r>
          </a:p>
          <a:p>
            <a:r>
              <a:rPr lang="en-US" sz="1800" dirty="0">
                <a:effectLst/>
                <a:latin typeface="+mn-lt"/>
                <a:ea typeface="+mn-ea"/>
                <a:cs typeface="+mn-cs"/>
                <a:sym typeface="Arial"/>
              </a:rPr>
              <a:t>Peninsula Family Services</a:t>
            </a:r>
          </a:p>
          <a:p>
            <a:r>
              <a:rPr lang="en-US" sz="1800" dirty="0">
                <a:effectLst/>
                <a:latin typeface="+mn-lt"/>
                <a:ea typeface="+mn-ea"/>
                <a:cs typeface="+mn-cs"/>
                <a:sym typeface="Arial"/>
              </a:rPr>
              <a:t>Peninsula Clean Energy</a:t>
            </a:r>
          </a:p>
          <a:p>
            <a:r>
              <a:rPr lang="en-US" sz="1800" dirty="0">
                <a:effectLst/>
                <a:latin typeface="+mn-lt"/>
                <a:ea typeface="+mn-ea"/>
                <a:cs typeface="+mn-cs"/>
                <a:sym typeface="Arial"/>
              </a:rPr>
              <a:t>RAPID Climate Action Network</a:t>
            </a:r>
          </a:p>
          <a:p>
            <a:r>
              <a:rPr lang="en-US" sz="1800" dirty="0">
                <a:effectLst/>
                <a:latin typeface="+mn-lt"/>
                <a:ea typeface="+mn-ea"/>
                <a:cs typeface="+mn-cs"/>
                <a:sym typeface="Arial"/>
              </a:rPr>
              <a:t>Ted Wolcott, Avalon Technology Advisors, LLC.</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88278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381000" y="685800"/>
            <a:ext cx="6096000" cy="3429000"/>
          </a:xfrm>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marL="222250" indent="-222250">
              <a:spcBef>
                <a:spcPts val="1000"/>
              </a:spcBef>
              <a:buSzPct val="75000"/>
              <a:buChar char="•"/>
            </a:pPr>
            <a:r>
              <a:rPr sz="2000" dirty="0"/>
              <a:t>This is the first picture of the earth fully illuminated that any of us ever saw. It was taken on the last Apollo mission and it changed the way that humanity thought about our common home.</a:t>
            </a:r>
            <a:r>
              <a:rPr lang="en-US" sz="2000" dirty="0"/>
              <a:t>  It was called the “Blue Marble”.</a:t>
            </a:r>
            <a:endParaRPr sz="2000" dirty="0"/>
          </a:p>
          <a:p>
            <a:pPr marL="222250" indent="-222250">
              <a:spcBef>
                <a:spcPts val="1000"/>
              </a:spcBef>
              <a:buSzPct val="75000"/>
              <a:buChar char="•"/>
            </a:pPr>
            <a:r>
              <a:rPr lang="en-US" sz="2000" dirty="0"/>
              <a:t>And i</a:t>
            </a:r>
            <a:r>
              <a:rPr sz="2000" dirty="0"/>
              <a:t>t reminds us that we are all connected and that our actions have an impact on our planet.</a:t>
            </a:r>
            <a:endParaRPr lang="en-US" sz="2000" dirty="0"/>
          </a:p>
          <a:p>
            <a:pPr marL="222250" indent="-222250">
              <a:spcBef>
                <a:spcPts val="1000"/>
              </a:spcBef>
              <a:buSzPct val="75000"/>
              <a:buChar char="•"/>
            </a:pPr>
            <a:endParaRPr lang="en-US" sz="2000" dirty="0"/>
          </a:p>
          <a:p>
            <a:pPr marL="222250" indent="-222250">
              <a:spcBef>
                <a:spcPts val="1000"/>
              </a:spcBef>
              <a:buSzPct val="75000"/>
              <a:buChar char="•"/>
            </a:pPr>
            <a:endParaRPr sz="2000" dirty="0"/>
          </a:p>
          <a:p>
            <a:pPr>
              <a:spcBef>
                <a:spcPts val="1000"/>
              </a:spcBef>
            </a:pPr>
            <a:endParaRPr dirty="0"/>
          </a:p>
          <a:p>
            <a:pPr>
              <a:spcBef>
                <a:spcPts val="1000"/>
              </a:spcBef>
            </a:pPr>
            <a:r>
              <a:rPr dirty="0"/>
              <a:t>PHOTO: “Blue Marble” photo of Earth from NASA’</a:t>
            </a:r>
            <a:r>
              <a:rPr lang="en-US" dirty="0"/>
              <a:t>s</a:t>
            </a:r>
            <a:r>
              <a:rPr dirty="0"/>
              <a:t> Apollo 17 mission, taken as the crew was traveling toward the moon, December 7, 1972</a:t>
            </a:r>
          </a:p>
        </p:txBody>
      </p:sp>
    </p:spTree>
    <p:extLst>
      <p:ext uri="{BB962C8B-B14F-4D97-AF65-F5344CB8AC3E}">
        <p14:creationId xmlns:p14="http://schemas.microsoft.com/office/powerpoint/2010/main" val="304940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0" indent="0">
              <a:spcBef>
                <a:spcPts val="1000"/>
              </a:spcBef>
              <a:buSzPct val="75000"/>
              <a:buNone/>
            </a:pPr>
            <a:r>
              <a:rPr lang="en-US" dirty="0"/>
              <a:t>And there are Rotary organizations to help you</a:t>
            </a:r>
          </a:p>
          <a:p>
            <a:pPr marL="222250" indent="-222250">
              <a:spcBef>
                <a:spcPts val="1000"/>
              </a:spcBef>
              <a:buSzPct val="75000"/>
              <a:buChar char="•"/>
            </a:pPr>
            <a:r>
              <a:rPr lang="en-US" dirty="0"/>
              <a:t>Through its Action Groups Rotary is expanding its reach while continuing to focus on key projects and building membership.</a:t>
            </a:r>
          </a:p>
          <a:p>
            <a:pPr marL="222250" indent="-222250">
              <a:spcBef>
                <a:spcPts val="1000"/>
              </a:spcBef>
              <a:buSzPct val="75000"/>
              <a:buChar char="•"/>
            </a:pPr>
            <a:r>
              <a:rPr lang="en-US" dirty="0"/>
              <a:t>And We’re helping build club infrastructure to focus on community projects and to share successes with other clubs.</a:t>
            </a:r>
          </a:p>
          <a:p>
            <a:pPr marL="222250" indent="-222250">
              <a:spcBef>
                <a:spcPts val="1000"/>
              </a:spcBef>
              <a:buSzPct val="75000"/>
              <a:buChar char="•"/>
            </a:pPr>
            <a:r>
              <a:rPr lang="en-US" dirty="0"/>
              <a:t>Working together we support our environment and confront the climate crisis.</a:t>
            </a:r>
            <a:endParaRPr dirty="0"/>
          </a:p>
        </p:txBody>
      </p:sp>
    </p:spTree>
    <p:extLst>
      <p:ext uri="{BB962C8B-B14F-4D97-AF65-F5344CB8AC3E}">
        <p14:creationId xmlns:p14="http://schemas.microsoft.com/office/powerpoint/2010/main" val="692575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dirty="0"/>
              <a:t>Use our online resources for information, actions and success stories</a:t>
            </a:r>
          </a:p>
          <a:p>
            <a:r>
              <a:rPr lang="en-US" dirty="0"/>
              <a:t>And we have speakers to inform you or your club on climate change issues and solutions.  </a:t>
            </a:r>
          </a:p>
          <a:p>
            <a:pPr marL="285750" indent="-285750">
              <a:buFont typeface="Arial" panose="020B0604020202020204" pitchFamily="34" charset="0"/>
              <a:buChar char="•"/>
            </a:pPr>
            <a:r>
              <a:rPr lang="en-US" dirty="0"/>
              <a:t>We have a group of experienced presenters available </a:t>
            </a:r>
          </a:p>
          <a:p>
            <a:pPr marL="285750" indent="-285750">
              <a:buFont typeface="Arial" panose="020B0604020202020204" pitchFamily="34" charset="0"/>
              <a:buChar char="•"/>
            </a:pPr>
            <a:r>
              <a:rPr lang="en-US" dirty="0"/>
              <a:t>Speaking on a variety of topics (you can get the full list by contacting me)</a:t>
            </a:r>
          </a:p>
          <a:p>
            <a:pPr marL="285750" indent="-285750">
              <a:buFont typeface="Arial" panose="020B0604020202020204" pitchFamily="34" charset="0"/>
              <a:buChar char="•"/>
            </a:pPr>
            <a:r>
              <a:rPr lang="en-US" dirty="0"/>
              <a:t>And be sure to join us the Third Thursday of every month for our Global Speakers Forum</a:t>
            </a:r>
          </a:p>
          <a:p>
            <a:endParaRPr lang="en-US" dirty="0"/>
          </a:p>
        </p:txBody>
      </p:sp>
    </p:spTree>
    <p:extLst>
      <p:ext uri="{BB962C8B-B14F-4D97-AF65-F5344CB8AC3E}">
        <p14:creationId xmlns:p14="http://schemas.microsoft.com/office/powerpoint/2010/main" val="590149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Consider working with the data/ideas from our Rotary partner, Project Drawdown</a:t>
            </a:r>
            <a:r>
              <a:rPr lang="en-US" b="0" dirty="0"/>
              <a:t>.</a:t>
            </a:r>
          </a:p>
          <a:p>
            <a:pPr marL="285750" indent="-285750">
              <a:buFont typeface="Arial" panose="020B0604020202020204" pitchFamily="34" charset="0"/>
              <a:buChar char="•"/>
            </a:pPr>
            <a:r>
              <a:rPr lang="en-US" b="0" dirty="0"/>
              <a:t>It’s </a:t>
            </a:r>
            <a:r>
              <a:rPr lang="en-US" b="0" i="0" dirty="0">
                <a:effectLst/>
                <a:latin typeface="+mn-lt"/>
                <a:ea typeface="+mn-ea"/>
                <a:cs typeface="+mn-cs"/>
                <a:sym typeface="Arial"/>
              </a:rPr>
              <a:t>a coalition of scientists, researchers and advisers from all over the world with a goal of providing </a:t>
            </a:r>
            <a:r>
              <a:rPr lang="en-US" b="1" i="0" dirty="0">
                <a:effectLst/>
                <a:latin typeface="+mn-lt"/>
                <a:ea typeface="+mn-ea"/>
                <a:cs typeface="+mn-cs"/>
                <a:sym typeface="Arial"/>
              </a:rPr>
              <a:t>100 solutions </a:t>
            </a:r>
            <a:r>
              <a:rPr lang="en-US" b="0" i="0" dirty="0">
                <a:effectLst/>
                <a:latin typeface="+mn-lt"/>
                <a:ea typeface="+mn-ea"/>
                <a:cs typeface="+mn-cs"/>
                <a:sym typeface="Arial"/>
              </a:rPr>
              <a:t>to reverse global warming</a:t>
            </a:r>
          </a:p>
          <a:p>
            <a:pPr marL="0" indent="0">
              <a:buFont typeface="Arial" panose="020B0604020202020204" pitchFamily="34" charset="0"/>
              <a:buNone/>
            </a:pPr>
            <a:r>
              <a:rPr lang="en-US" dirty="0"/>
              <a:t>Buy the Drawdown book and download the </a:t>
            </a:r>
            <a:r>
              <a:rPr lang="en-US" b="1" dirty="0"/>
              <a:t>free</a:t>
            </a:r>
            <a:r>
              <a:rPr lang="en-US" dirty="0"/>
              <a:t> Drawdown Review to help direct the club’s actions in the community</a:t>
            </a:r>
          </a:p>
        </p:txBody>
      </p:sp>
    </p:spTree>
    <p:extLst>
      <p:ext uri="{BB962C8B-B14F-4D97-AF65-F5344CB8AC3E}">
        <p14:creationId xmlns:p14="http://schemas.microsoft.com/office/powerpoint/2010/main" val="4155746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Take the time to do a short- or a long-form </a:t>
            </a:r>
            <a:r>
              <a:rPr lang="en-US" b="1" dirty="0"/>
              <a:t>carbon footprint assessment</a:t>
            </a:r>
          </a:p>
          <a:p>
            <a:pPr marL="285750" indent="-285750">
              <a:buFont typeface="Arial" panose="020B0604020202020204" pitchFamily="34" charset="0"/>
              <a:buChar char="•"/>
            </a:pPr>
            <a:r>
              <a:rPr lang="en-US" dirty="0"/>
              <a:t>Best short form is the Gold Standard</a:t>
            </a:r>
          </a:p>
          <a:p>
            <a:pPr marL="285750" indent="-285750">
              <a:buFont typeface="Arial" panose="020B0604020202020204" pitchFamily="34" charset="0"/>
              <a:buChar char="•"/>
            </a:pPr>
            <a:r>
              <a:rPr lang="en-US" dirty="0" err="1"/>
              <a:t>WeRenew</a:t>
            </a:r>
            <a:r>
              <a:rPr lang="en-US" dirty="0"/>
              <a:t> and World Wildlife Fund are good detailed assessment</a:t>
            </a:r>
          </a:p>
          <a:p>
            <a:pPr marL="285750" indent="-285750">
              <a:buFont typeface="Arial" panose="020B0604020202020204" pitchFamily="34" charset="0"/>
              <a:buChar char="•"/>
            </a:pPr>
            <a:r>
              <a:rPr lang="en-US" dirty="0"/>
              <a:t>If you go to </a:t>
            </a:r>
            <a:r>
              <a:rPr lang="en-US" dirty="0" err="1"/>
              <a:t>WeRenew</a:t>
            </a:r>
            <a:r>
              <a:rPr lang="en-US" dirty="0"/>
              <a:t> and input your zip code you’ll access a local assessments with potentially 50 to 75 suggested actions you can take</a:t>
            </a:r>
          </a:p>
        </p:txBody>
      </p:sp>
    </p:spTree>
    <p:extLst>
      <p:ext uri="{BB962C8B-B14F-4D97-AF65-F5344CB8AC3E}">
        <p14:creationId xmlns:p14="http://schemas.microsoft.com/office/powerpoint/2010/main" val="7189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Businesses and organizations can seek green certification based on UN Sustainable Development Goals</a:t>
            </a:r>
          </a:p>
          <a:p>
            <a:pPr marL="285750" indent="-285750">
              <a:buFont typeface="Arial" panose="020B0604020202020204" pitchFamily="34" charset="0"/>
              <a:buChar char="•"/>
            </a:pPr>
            <a:r>
              <a:rPr lang="en-US" dirty="0"/>
              <a:t>Or through a myriad of Green Certification programs in almost every country and US states</a:t>
            </a:r>
          </a:p>
          <a:p>
            <a:pPr marL="285750" indent="-285750">
              <a:buFont typeface="Arial" panose="020B0604020202020204" pitchFamily="34" charset="0"/>
              <a:buChar char="•"/>
            </a:pPr>
            <a:r>
              <a:rPr lang="en-US" dirty="0"/>
              <a:t>There are no one that is “the best,” as each one fits the needs of the local community so research what is available in your area</a:t>
            </a:r>
          </a:p>
          <a:p>
            <a:pPr marL="285750" indent="-285750">
              <a:buFont typeface="Arial" panose="020B0604020202020204" pitchFamily="34" charset="0"/>
              <a:buChar char="•"/>
            </a:pPr>
            <a:endParaRPr lang="en-US" b="1" dirty="0"/>
          </a:p>
          <a:p>
            <a:pPr marL="0" indent="0">
              <a:buFont typeface="Arial" panose="020B0604020202020204" pitchFamily="34" charset="0"/>
              <a:buNone/>
            </a:pPr>
            <a:r>
              <a:rPr lang="en-US" b="1" dirty="0"/>
              <a:t>All of these resources I’ve mentioned – and more -- will be sent to you as a follow-up</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69859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Consider being responsible you travel, whether for business or pleasure.</a:t>
            </a:r>
          </a:p>
          <a:p>
            <a:r>
              <a:rPr lang="en-US" dirty="0"/>
              <a:t>I won’t go into these services but know that thoughtful travel is important.</a:t>
            </a:r>
          </a:p>
        </p:txBody>
      </p:sp>
    </p:spTree>
    <p:extLst>
      <p:ext uri="{BB962C8B-B14F-4D97-AF65-F5344CB8AC3E}">
        <p14:creationId xmlns:p14="http://schemas.microsoft.com/office/powerpoint/2010/main" val="3908794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we can overcome resistance to sustainable development by acknowledging what serves our children and grandchildren.  What is our focus? </a:t>
            </a:r>
          </a:p>
          <a:p>
            <a:r>
              <a:rPr lang="en-US" dirty="0"/>
              <a:t>… to maintain the existing model … or move to a new paradigm</a:t>
            </a:r>
          </a:p>
          <a:p>
            <a:r>
              <a:rPr lang="en-US" dirty="0"/>
              <a:t>There are numerous cultural &amp; political directions we need to consider:</a:t>
            </a:r>
          </a:p>
          <a:p>
            <a:pPr marL="285750" indent="-285750">
              <a:buFont typeface="Arial" panose="020B0604020202020204" pitchFamily="34" charset="0"/>
              <a:buChar char="•"/>
            </a:pPr>
            <a:r>
              <a:rPr lang="en-US" dirty="0"/>
              <a:t>United Nations push for sustainable development</a:t>
            </a:r>
          </a:p>
          <a:p>
            <a:pPr marL="285750" indent="-285750">
              <a:buFont typeface="Arial" panose="020B0604020202020204" pitchFamily="34" charset="0"/>
              <a:buChar char="•"/>
            </a:pPr>
            <a:r>
              <a:rPr lang="en-US" dirty="0"/>
              <a:t>Actions like the Assisi Manifesto where climate change is an opportunity to address global inequalities</a:t>
            </a:r>
          </a:p>
          <a:p>
            <a:pPr marL="285750" indent="-285750">
              <a:buFont typeface="Arial" panose="020B0604020202020204" pitchFamily="34" charset="0"/>
              <a:buChar char="•"/>
            </a:pPr>
            <a:r>
              <a:rPr lang="en-US" dirty="0"/>
              <a:t>The Pope in a Papal Encyclical has recently come out to address inequality with balanced, thoughtful development</a:t>
            </a:r>
          </a:p>
          <a:p>
            <a:pPr marL="285750" indent="-285750">
              <a:buFont typeface="Arial" panose="020B0604020202020204" pitchFamily="34" charset="0"/>
              <a:buChar char="•"/>
            </a:pPr>
            <a:r>
              <a:rPr lang="en-US" dirty="0"/>
              <a:t>No matter the exact details, green legislation is a must in the near term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We’re in the midst of a crisis, so where do we jump in …</a:t>
            </a:r>
          </a:p>
        </p:txBody>
      </p:sp>
    </p:spTree>
    <p:extLst>
      <p:ext uri="{BB962C8B-B14F-4D97-AF65-F5344CB8AC3E}">
        <p14:creationId xmlns:p14="http://schemas.microsoft.com/office/powerpoint/2010/main" val="3512233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dirty="0">
                <a:effectLst/>
              </a:rPr>
              <a:t>Check out the new administration’s </a:t>
            </a:r>
            <a:r>
              <a:rPr lang="en-US" i="1" dirty="0">
                <a:effectLst/>
                <a:latin typeface="+mn-lt"/>
                <a:ea typeface="+mn-ea"/>
                <a:cs typeface="+mn-cs"/>
                <a:sym typeface="Arial"/>
              </a:rPr>
              <a:t>Climate 21 Project.  </a:t>
            </a:r>
            <a:r>
              <a:rPr lang="en-US" dirty="0">
                <a:effectLst/>
              </a:rPr>
              <a:t>It’s </a:t>
            </a:r>
            <a:r>
              <a:rPr lang="en-US" b="1" dirty="0">
                <a:effectLst/>
              </a:rPr>
              <a:t>not offering a policy agenda</a:t>
            </a:r>
            <a:r>
              <a:rPr lang="en-US" dirty="0">
                <a:effectLst/>
              </a:rPr>
              <a:t>. </a:t>
            </a:r>
          </a:p>
          <a:p>
            <a:pPr marL="285750" indent="-285750" fontAlgn="base">
              <a:buFont typeface="Arial" panose="020B0604020202020204" pitchFamily="34" charset="0"/>
              <a:buChar char="•"/>
            </a:pPr>
            <a:r>
              <a:rPr lang="en-US" dirty="0">
                <a:effectLst/>
              </a:rPr>
              <a:t>It is intended to help the President-elect hit the ground running </a:t>
            </a:r>
          </a:p>
          <a:p>
            <a:pPr marL="285750" indent="-285750" fontAlgn="base">
              <a:buFont typeface="Arial" panose="020B0604020202020204" pitchFamily="34" charset="0"/>
              <a:buChar char="•"/>
            </a:pPr>
            <a:r>
              <a:rPr lang="en-US" dirty="0">
                <a:effectLst/>
              </a:rPr>
              <a:t>To build the capacity to tackle the crisis quickly with the existing tools at hand.</a:t>
            </a:r>
          </a:p>
          <a:p>
            <a:pPr marL="285750" indent="-285750" fontAlgn="base">
              <a:buFont typeface="Arial" panose="020B0604020202020204" pitchFamily="34" charset="0"/>
              <a:buChar char="•"/>
            </a:pPr>
            <a:r>
              <a:rPr lang="en-US" dirty="0">
                <a:effectLst/>
              </a:rPr>
              <a:t>The recommendations are focused on areas where contributors have the most expertise. </a:t>
            </a:r>
          </a:p>
          <a:p>
            <a:pPr marL="285750" indent="-285750" fontAlgn="base">
              <a:buFont typeface="Arial" panose="020B0604020202020204" pitchFamily="34" charset="0"/>
              <a:buChar char="•"/>
            </a:pPr>
            <a:endParaRPr lang="en-US" dirty="0">
              <a:effectLst/>
            </a:endParaRPr>
          </a:p>
          <a:p>
            <a:pPr marL="0" indent="0" fontAlgn="base">
              <a:buFont typeface="Arial" panose="020B0604020202020204" pitchFamily="34" charset="0"/>
              <a:buNone/>
            </a:pPr>
            <a:r>
              <a:rPr lang="en-US" dirty="0">
                <a:effectLst/>
              </a:rPr>
              <a:t>Check it out</a:t>
            </a:r>
          </a:p>
          <a:p>
            <a:br>
              <a:rPr lang="en-US" dirty="0"/>
            </a:br>
            <a:endParaRPr lang="en-US" dirty="0"/>
          </a:p>
        </p:txBody>
      </p:sp>
    </p:spTree>
    <p:extLst>
      <p:ext uri="{BB962C8B-B14F-4D97-AF65-F5344CB8AC3E}">
        <p14:creationId xmlns:p14="http://schemas.microsoft.com/office/powerpoint/2010/main" val="4110685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Most important of all - make sure your voice is heard around legislative action!</a:t>
            </a:r>
          </a:p>
          <a:p>
            <a:endParaRPr lang="en-US" dirty="0"/>
          </a:p>
          <a:p>
            <a:r>
              <a:rPr lang="en-US" dirty="0"/>
              <a:t>The Citizens Climate Lobby is in the forefront of legislative action to address the climate crisis in the United States ... and is now partnering with Rotary</a:t>
            </a:r>
          </a:p>
          <a:p>
            <a:r>
              <a:rPr lang="en-US" dirty="0"/>
              <a:t>And there are plenty of other groups outside the US taking action and looking for support.  </a:t>
            </a:r>
          </a:p>
          <a:p>
            <a:pPr marL="285750" indent="-285750">
              <a:buFont typeface="Arial" panose="020B0604020202020204" pitchFamily="34" charset="0"/>
              <a:buChar char="•"/>
            </a:pPr>
            <a:r>
              <a:rPr lang="en-US" dirty="0"/>
              <a:t>Look at their programs and policies</a:t>
            </a:r>
          </a:p>
          <a:p>
            <a:pPr marL="285750" indent="-285750">
              <a:buFont typeface="Arial" panose="020B0604020202020204" pitchFamily="34" charset="0"/>
              <a:buChar char="•"/>
            </a:pPr>
            <a:r>
              <a:rPr lang="en-US" dirty="0"/>
              <a:t>Give your time and energy </a:t>
            </a:r>
          </a:p>
        </p:txBody>
      </p:sp>
    </p:spTree>
    <p:extLst>
      <p:ext uri="{BB962C8B-B14F-4D97-AF65-F5344CB8AC3E}">
        <p14:creationId xmlns:p14="http://schemas.microsoft.com/office/powerpoint/2010/main" val="869497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fontAlgn="auto" latinLnBrk="0" hangingPunct="0">
              <a:lnSpc>
                <a:spcPct val="100000"/>
              </a:lnSpc>
              <a:spcBef>
                <a:spcPts val="1200"/>
              </a:spcBef>
              <a:spcAft>
                <a:spcPts val="0"/>
              </a:spcAft>
              <a:buClrTx/>
              <a:buSzTx/>
              <a:buFont typeface="Arial" panose="020B0604020202020204" pitchFamily="34" charset="0"/>
              <a:buNone/>
              <a:tabLst/>
            </a:pPr>
            <a:r>
              <a:rPr lang="en-US" dirty="0"/>
              <a:t>Feel free to use our facilitated Work Sessions to focus your club’s Action Team on optimal actions.</a:t>
            </a:r>
          </a:p>
          <a:p>
            <a:pPr marL="0" marR="0" indent="0" algn="l" defTabSz="457200" rtl="0" fontAlgn="auto" latinLnBrk="0" hangingPunct="0">
              <a:lnSpc>
                <a:spcPct val="100000"/>
              </a:lnSpc>
              <a:spcBef>
                <a:spcPts val="1200"/>
              </a:spcBef>
              <a:spcAft>
                <a:spcPts val="0"/>
              </a:spcAft>
              <a:buClrTx/>
              <a:buSzTx/>
              <a:buFont typeface="Arial" panose="020B0604020202020204" pitchFamily="34" charset="0"/>
              <a:buNone/>
              <a:tabLst/>
            </a:pPr>
            <a:endParaRPr lang="en-US" dirty="0"/>
          </a:p>
          <a:p>
            <a:pPr marL="0" marR="0" indent="0" algn="l" defTabSz="457200" rtl="0" fontAlgn="auto" latinLnBrk="0" hangingPunct="0">
              <a:lnSpc>
                <a:spcPct val="100000"/>
              </a:lnSpc>
              <a:spcBef>
                <a:spcPts val="1200"/>
              </a:spcBef>
              <a:spcAft>
                <a:spcPts val="0"/>
              </a:spcAft>
              <a:buClrTx/>
              <a:buSzTx/>
              <a:buFont typeface="Arial" panose="020B0604020202020204" pitchFamily="34" charset="0"/>
              <a:buNone/>
              <a:tabLst/>
            </a:pPr>
            <a:r>
              <a:rPr lang="en-US" dirty="0"/>
              <a:t>Two step process:</a:t>
            </a:r>
          </a:p>
          <a:p>
            <a:pPr marL="342900" marR="0" indent="-342900" algn="l" defTabSz="457200" rtl="0" fontAlgn="auto" latinLnBrk="0" hangingPunct="0">
              <a:lnSpc>
                <a:spcPct val="100000"/>
              </a:lnSpc>
              <a:spcBef>
                <a:spcPts val="1200"/>
              </a:spcBef>
              <a:spcAft>
                <a:spcPts val="0"/>
              </a:spcAft>
              <a:buClrTx/>
              <a:buSzTx/>
              <a:buFont typeface="+mj-lt"/>
              <a:buAutoNum type="arabicPeriod"/>
              <a:tabLst/>
            </a:pPr>
            <a:r>
              <a:rPr lang="en-US" sz="1800" b="0" dirty="0"/>
              <a:t>Review and assess a short list of questions to define the club’s interests, and</a:t>
            </a:r>
          </a:p>
          <a:p>
            <a:pPr marL="342900" marR="0" indent="-342900" algn="l" defTabSz="457200" rtl="0" fontAlgn="auto" latinLnBrk="0" hangingPunct="0">
              <a:lnSpc>
                <a:spcPct val="100000"/>
              </a:lnSpc>
              <a:spcBef>
                <a:spcPts val="1200"/>
              </a:spcBef>
              <a:spcAft>
                <a:spcPts val="0"/>
              </a:spcAft>
              <a:buClrTx/>
              <a:buSzTx/>
              <a:buFont typeface="+mj-lt"/>
              <a:buAutoNum type="arabicPeriod"/>
              <a:tabLst/>
            </a:pPr>
            <a:r>
              <a:rPr lang="en-US" sz="1800" b="0" dirty="0"/>
              <a:t>Have the Team participate in a facilitated session to fine tune your interests and how to take action</a:t>
            </a:r>
            <a:endParaRPr lang="en-US" b="0" dirty="0"/>
          </a:p>
        </p:txBody>
      </p:sp>
    </p:spTree>
    <p:extLst>
      <p:ext uri="{BB962C8B-B14F-4D97-AF65-F5344CB8AC3E}">
        <p14:creationId xmlns:p14="http://schemas.microsoft.com/office/powerpoint/2010/main" val="2967399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But let me be very clear:</a:t>
            </a:r>
          </a:p>
          <a:p>
            <a:pPr marL="285750" indent="-285750">
              <a:buFont typeface="Arial" panose="020B0604020202020204" pitchFamily="34" charset="0"/>
              <a:buChar char="•"/>
            </a:pPr>
            <a:r>
              <a:rPr lang="en-US" dirty="0"/>
              <a:t>Our Blue Marble – our Mother Earth -- is compensating perfectly to sustain herself</a:t>
            </a:r>
          </a:p>
          <a:p>
            <a:pPr marL="285750" indent="-285750">
              <a:buFont typeface="Arial" panose="020B0604020202020204" pitchFamily="34" charset="0"/>
              <a:buChar char="•"/>
            </a:pPr>
            <a:r>
              <a:rPr lang="en-US" dirty="0"/>
              <a:t>Every change in our climate and environment happens within her perfect equilibrium </a:t>
            </a:r>
          </a:p>
          <a:p>
            <a:pPr marL="285750" indent="-285750">
              <a:buFont typeface="Arial" panose="020B0604020202020204" pitchFamily="34" charset="0"/>
              <a:buChar char="•"/>
            </a:pPr>
            <a:r>
              <a:rPr lang="en-US" dirty="0"/>
              <a:t>She has been in balance for millions of years and she will continue to be for millions to come</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b="1" dirty="0"/>
              <a:t>So what’s the problem? </a:t>
            </a:r>
          </a:p>
          <a:p>
            <a:pPr marL="0" indent="0">
              <a:buFont typeface="Arial" panose="020B0604020202020204" pitchFamily="34" charset="0"/>
              <a:buNone/>
            </a:pPr>
            <a:r>
              <a:rPr lang="en-US" dirty="0"/>
              <a:t>… perhaps we – human beings -- are the ones out of balance!</a:t>
            </a:r>
          </a:p>
          <a:p>
            <a:pPr marL="285750" indent="-285750">
              <a:buFont typeface="Arial" panose="020B0604020202020204" pitchFamily="34" charset="0"/>
              <a:buChar char="•"/>
            </a:pPr>
            <a:r>
              <a:rPr lang="en-US" dirty="0"/>
              <a:t>And we – not our Mother Earth – are at an </a:t>
            </a:r>
            <a:r>
              <a:rPr lang="en-US" b="1" dirty="0"/>
              <a:t>existential tipping point </a:t>
            </a:r>
            <a:r>
              <a:rPr lang="en-US" dirty="0"/>
              <a:t>where we may well lose the ability to recover</a:t>
            </a:r>
          </a:p>
        </p:txBody>
      </p:sp>
    </p:spTree>
    <p:extLst>
      <p:ext uri="{BB962C8B-B14F-4D97-AF65-F5344CB8AC3E}">
        <p14:creationId xmlns:p14="http://schemas.microsoft.com/office/powerpoint/2010/main" val="3411295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pPr marL="0" indent="0">
              <a:spcBef>
                <a:spcPts val="1000"/>
              </a:spcBef>
              <a:buSzPct val="75000"/>
              <a:buNone/>
            </a:pPr>
            <a:r>
              <a:rPr lang="en-US" dirty="0"/>
              <a:t>So please take action!  That’s the BOTTOM LINE</a:t>
            </a:r>
          </a:p>
          <a:p>
            <a:pPr marL="222250" indent="-222250">
              <a:spcBef>
                <a:spcPts val="1000"/>
              </a:spcBef>
              <a:buSzPct val="75000"/>
              <a:buChar char="•"/>
            </a:pPr>
            <a:r>
              <a:rPr lang="en-US" dirty="0"/>
              <a:t>Create an ACTION team.</a:t>
            </a:r>
          </a:p>
          <a:p>
            <a:pPr marL="222250" indent="-222250">
              <a:spcBef>
                <a:spcPts val="1000"/>
              </a:spcBef>
              <a:buSzPct val="75000"/>
              <a:buChar char="•"/>
            </a:pPr>
            <a:r>
              <a:rPr lang="en-US" dirty="0"/>
              <a:t>Join the “Protect Our Environment” Network as an Action Team (donation is $100 per team) and access our regular programs, speakers for your club, connection to other clubs, and sharing your projects.</a:t>
            </a:r>
            <a:endParaRPr dirty="0"/>
          </a:p>
        </p:txBody>
      </p:sp>
    </p:spTree>
    <p:extLst>
      <p:ext uri="{BB962C8B-B14F-4D97-AF65-F5344CB8AC3E}">
        <p14:creationId xmlns:p14="http://schemas.microsoft.com/office/powerpoint/2010/main" val="2902477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me leave you with the words of Carl Sagan regarding our Blue Marble</a:t>
            </a:r>
          </a:p>
        </p:txBody>
      </p:sp>
    </p:spTree>
    <p:extLst>
      <p:ext uri="{BB962C8B-B14F-4D97-AF65-F5344CB8AC3E}">
        <p14:creationId xmlns:p14="http://schemas.microsoft.com/office/powerpoint/2010/main" val="3315618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0" indent="0">
              <a:spcBef>
                <a:spcPts val="1000"/>
              </a:spcBef>
              <a:buSzPct val="75000"/>
              <a:buNone/>
            </a:pPr>
            <a:r>
              <a:rPr lang="en-US" b="1" dirty="0"/>
              <a:t>As Rotarians and citizens, PLEASE use </a:t>
            </a:r>
          </a:p>
          <a:p>
            <a:pPr marL="222250" indent="-222250">
              <a:spcBef>
                <a:spcPts val="1000"/>
              </a:spcBef>
              <a:buSzPct val="75000"/>
              <a:buChar char="•"/>
            </a:pPr>
            <a:r>
              <a:rPr lang="en-US" dirty="0"/>
              <a:t>Your </a:t>
            </a:r>
            <a:r>
              <a:rPr lang="en-US" b="1" dirty="0"/>
              <a:t>voice</a:t>
            </a:r>
            <a:r>
              <a:rPr lang="en-US" dirty="0"/>
              <a:t>, your </a:t>
            </a:r>
            <a:r>
              <a:rPr lang="en-US" b="1" dirty="0"/>
              <a:t>vote</a:t>
            </a:r>
            <a:r>
              <a:rPr lang="en-US" dirty="0"/>
              <a:t>, your </a:t>
            </a:r>
            <a:r>
              <a:rPr lang="en-US" b="1" dirty="0"/>
              <a:t>choices</a:t>
            </a:r>
            <a:r>
              <a:rPr lang="en-US" dirty="0"/>
              <a:t> in the marketplace, and your </a:t>
            </a:r>
            <a:r>
              <a:rPr lang="en-US" b="1" dirty="0"/>
              <a:t>club’s influence </a:t>
            </a:r>
            <a:r>
              <a:rPr lang="en-US" dirty="0"/>
              <a:t>in the community</a:t>
            </a:r>
          </a:p>
          <a:p>
            <a:pPr marL="222250" indent="-222250">
              <a:spcBef>
                <a:spcPts val="1000"/>
              </a:spcBef>
              <a:buSzPct val="75000"/>
              <a:buChar char="•"/>
            </a:pPr>
            <a:r>
              <a:rPr lang="en-US" dirty="0"/>
              <a:t>As if your world depends on it ….</a:t>
            </a:r>
          </a:p>
        </p:txBody>
      </p:sp>
    </p:spTree>
    <p:extLst>
      <p:ext uri="{BB962C8B-B14F-4D97-AF65-F5344CB8AC3E}">
        <p14:creationId xmlns:p14="http://schemas.microsoft.com/office/powerpoint/2010/main" val="2238144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marL="0" indent="0">
              <a:spcBef>
                <a:spcPts val="1000"/>
              </a:spcBef>
              <a:buSzPct val="75000"/>
              <a:buNone/>
            </a:pPr>
            <a:r>
              <a:rPr dirty="0"/>
              <a:t>Because your world depends on it. We need your help.</a:t>
            </a:r>
          </a:p>
        </p:txBody>
      </p:sp>
    </p:spTree>
    <p:extLst>
      <p:ext uri="{BB962C8B-B14F-4D97-AF65-F5344CB8AC3E}">
        <p14:creationId xmlns:p14="http://schemas.microsoft.com/office/powerpoint/2010/main" val="3067683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pPr marL="0" indent="0">
              <a:spcBef>
                <a:spcPts val="1000"/>
              </a:spcBef>
              <a:buSzPct val="75000"/>
              <a:buNone/>
            </a:pPr>
            <a:r>
              <a:rPr dirty="0"/>
              <a:t>Thank you!</a:t>
            </a:r>
            <a:endParaRPr lang="en-US" dirty="0"/>
          </a:p>
          <a:p>
            <a:pPr marL="0" indent="0">
              <a:spcBef>
                <a:spcPts val="1000"/>
              </a:spcBef>
              <a:buSzPct val="75000"/>
              <a:buNone/>
            </a:pPr>
            <a:endParaRPr lang="en-US" dirty="0"/>
          </a:p>
          <a:p>
            <a:pPr marL="0" indent="0">
              <a:spcBef>
                <a:spcPts val="1000"/>
              </a:spcBef>
              <a:buSzPct val="75000"/>
              <a:buNone/>
            </a:pPr>
            <a:r>
              <a:rPr lang="en-US" dirty="0"/>
              <a:t>I will put the resources in the CHAT for your use.</a:t>
            </a:r>
            <a:endParaRPr dirty="0"/>
          </a:p>
        </p:txBody>
      </p:sp>
    </p:spTree>
    <p:extLst>
      <p:ext uri="{BB962C8B-B14F-4D97-AF65-F5344CB8AC3E}">
        <p14:creationId xmlns:p14="http://schemas.microsoft.com/office/powerpoint/2010/main" val="2526202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t>John Mathers, RCAT-POE and Speakers Forum  - </a:t>
            </a:r>
            <a:r>
              <a:rPr lang="en-US" sz="1800" dirty="0" err="1"/>
              <a:t>jgmathersevo@gmail.com</a:t>
            </a:r>
            <a:r>
              <a:rPr lang="en-US" sz="1800" dirty="0"/>
              <a:t>  1(415) 720-0165</a:t>
            </a:r>
          </a:p>
          <a:p>
            <a:r>
              <a:rPr lang="en-US" sz="1800" dirty="0"/>
              <a:t>Rotary Climate Action Team (RCAT) Network  - </a:t>
            </a:r>
            <a:r>
              <a:rPr lang="en-US" sz="1800" dirty="0" err="1"/>
              <a:t>www.rcatnow.com</a:t>
            </a:r>
            <a:r>
              <a:rPr lang="en-US" sz="1800" dirty="0"/>
              <a:t> - </a:t>
            </a:r>
            <a:r>
              <a:rPr lang="en-US" sz="1800" dirty="0" err="1"/>
              <a:t>info@rcatnow.com</a:t>
            </a:r>
            <a:endParaRPr lang="en-US" sz="1800" dirty="0"/>
          </a:p>
          <a:p>
            <a:r>
              <a:rPr lang="en-US" sz="1800" dirty="0"/>
              <a:t>Environmental Sustainability Rotary Action Group (ESRAG)  - </a:t>
            </a:r>
            <a:r>
              <a:rPr lang="en-US" sz="1800" dirty="0" err="1"/>
              <a:t>www.esrag.org</a:t>
            </a:r>
            <a:endParaRPr lang="en-US" sz="1800" dirty="0"/>
          </a:p>
          <a:p>
            <a:r>
              <a:rPr lang="en-US" sz="1800" dirty="0"/>
              <a:t>Reality Climate Project  - </a:t>
            </a:r>
            <a:r>
              <a:rPr lang="en-US" sz="1800" b="0" dirty="0" err="1"/>
              <a:t>www.climaterealityproject.org</a:t>
            </a:r>
            <a:endParaRPr lang="en-US" sz="1800" b="0" dirty="0"/>
          </a:p>
          <a:p>
            <a:r>
              <a:rPr lang="en-US" sz="1800" b="0" dirty="0"/>
              <a:t>Climate Feedback Loops - https://</a:t>
            </a:r>
            <a:r>
              <a:rPr lang="en-US" sz="1800" b="0" dirty="0" err="1"/>
              <a:t>feedbackloopsclimate.com</a:t>
            </a:r>
            <a:r>
              <a:rPr lang="en-US" sz="1800" b="0" dirty="0"/>
              <a:t>/</a:t>
            </a:r>
            <a:endParaRPr lang="en-US" sz="1800" dirty="0"/>
          </a:p>
          <a:p>
            <a:r>
              <a:rPr lang="en-US" sz="1800" dirty="0"/>
              <a:t>Project Drawdown &amp; Drawdown Review  - </a:t>
            </a:r>
            <a:r>
              <a:rPr lang="en-US" sz="1800" dirty="0" err="1"/>
              <a:t>www.drawdown.org</a:t>
            </a:r>
            <a:endParaRPr lang="en-US" sz="1800" dirty="0"/>
          </a:p>
          <a:p>
            <a:r>
              <a:rPr lang="en-US" sz="1800" dirty="0"/>
              <a:t>Gold Standard Carbon Footprint  - </a:t>
            </a:r>
            <a:r>
              <a:rPr lang="en-US" sz="1800" dirty="0" err="1"/>
              <a:t>www.goldstandard.org</a:t>
            </a:r>
            <a:r>
              <a:rPr lang="en-US" sz="1800" dirty="0"/>
              <a:t>/</a:t>
            </a:r>
          </a:p>
          <a:p>
            <a:r>
              <a:rPr lang="en-US" sz="1800" dirty="0" err="1"/>
              <a:t>WeRenew</a:t>
            </a:r>
            <a:r>
              <a:rPr lang="en-US" sz="1800" dirty="0"/>
              <a:t> Carbon Footprint  - https://</a:t>
            </a:r>
            <a:r>
              <a:rPr lang="en-US" sz="1800" dirty="0" err="1"/>
              <a:t>werenew.net</a:t>
            </a:r>
            <a:r>
              <a:rPr lang="en-US" sz="1800" dirty="0"/>
              <a:t>/</a:t>
            </a:r>
          </a:p>
          <a:p>
            <a:r>
              <a:rPr lang="en-US" sz="1800" dirty="0"/>
              <a:t>Green Business Certification California  - https://</a:t>
            </a:r>
            <a:r>
              <a:rPr lang="en-US" sz="1800" dirty="0" err="1"/>
              <a:t>greenbusinessca.org</a:t>
            </a:r>
            <a:r>
              <a:rPr lang="en-US" sz="1800" dirty="0"/>
              <a:t>/</a:t>
            </a:r>
          </a:p>
          <a:p>
            <a:r>
              <a:rPr lang="en-US" sz="1800" dirty="0"/>
              <a:t>Green Business Certification Hawaii - https://</a:t>
            </a:r>
            <a:r>
              <a:rPr lang="en-US" sz="1800" dirty="0" err="1"/>
              <a:t>greenbusiness.hawaii.gov</a:t>
            </a:r>
            <a:r>
              <a:rPr lang="en-US" sz="1800" dirty="0"/>
              <a:t>/</a:t>
            </a:r>
          </a:p>
          <a:p>
            <a:r>
              <a:rPr lang="en-US" sz="1800" dirty="0"/>
              <a:t>Green Business Certification Canada - https://</a:t>
            </a:r>
            <a:r>
              <a:rPr lang="en-US" sz="1800" dirty="0" err="1"/>
              <a:t>www.gbcertified.ca</a:t>
            </a:r>
            <a:r>
              <a:rPr lang="en-US" sz="1800" dirty="0"/>
              <a:t>/ </a:t>
            </a:r>
          </a:p>
          <a:p>
            <a:r>
              <a:rPr lang="en-US" sz="1800" dirty="0"/>
              <a:t>United Nations Association of the USA - https://</a:t>
            </a:r>
            <a:r>
              <a:rPr lang="en-US" sz="1800" dirty="0" err="1"/>
              <a:t>unausa.org</a:t>
            </a:r>
            <a:r>
              <a:rPr lang="en-US" sz="1800" dirty="0"/>
              <a:t>/join/membership/ </a:t>
            </a:r>
          </a:p>
          <a:p>
            <a:r>
              <a:rPr lang="en-US" sz="1800" dirty="0"/>
              <a:t>Climate Action - https://</a:t>
            </a:r>
            <a:r>
              <a:rPr lang="en-US" sz="1800" dirty="0" err="1"/>
              <a:t>citizensclimatelobby.org</a:t>
            </a:r>
            <a:r>
              <a:rPr lang="en-US" sz="1800" dirty="0"/>
              <a:t>/</a:t>
            </a:r>
          </a:p>
          <a:p>
            <a:r>
              <a:rPr lang="en-US" sz="1800" dirty="0"/>
              <a:t>Sustainable Travel International - https://</a:t>
            </a:r>
            <a:r>
              <a:rPr lang="en-US" sz="1800" dirty="0" err="1"/>
              <a:t>sustainabletravel.org</a:t>
            </a:r>
            <a:r>
              <a:rPr lang="en-US" sz="1800" dirty="0"/>
              <a:t>/</a:t>
            </a:r>
          </a:p>
          <a:p>
            <a:r>
              <a:rPr lang="en-US" sz="1800" dirty="0"/>
              <a:t>Impact Travel Alliance - https://</a:t>
            </a:r>
            <a:r>
              <a:rPr lang="en-US" sz="1800" dirty="0" err="1"/>
              <a:t>www.impacttravelalliance.org</a:t>
            </a:r>
            <a:r>
              <a:rPr lang="en-US" sz="1800" dirty="0"/>
              <a:t>/</a:t>
            </a:r>
          </a:p>
          <a:p>
            <a:r>
              <a:rPr lang="en-US" sz="1800" dirty="0"/>
              <a:t>Global Sustainable Tourism Council - https://</a:t>
            </a:r>
            <a:r>
              <a:rPr lang="en-US" sz="1800" dirty="0" err="1"/>
              <a:t>www.gstcouncil.org</a:t>
            </a:r>
            <a:r>
              <a:rPr lang="en-US" sz="1800" dirty="0"/>
              <a:t>/</a:t>
            </a:r>
          </a:p>
          <a:p>
            <a:r>
              <a:rPr lang="en-US" sz="1800" dirty="0" err="1"/>
              <a:t>Glooby</a:t>
            </a:r>
            <a:r>
              <a:rPr lang="en-US" sz="1800" dirty="0"/>
              <a:t> Flight Comparisons - https://</a:t>
            </a:r>
            <a:r>
              <a:rPr lang="en-US" sz="1800" dirty="0" err="1"/>
              <a:t>www.glooby.com</a:t>
            </a:r>
            <a:r>
              <a:rPr lang="en-US" sz="1800" dirty="0"/>
              <a:t>/</a:t>
            </a:r>
          </a:p>
          <a:p>
            <a:r>
              <a:rPr lang="en-US" sz="1800" dirty="0"/>
              <a:t>Ripple Cross-Border Payments - https://</a:t>
            </a:r>
            <a:r>
              <a:rPr lang="en-US" sz="1800" dirty="0" err="1"/>
              <a:t>ripple.com</a:t>
            </a:r>
            <a:r>
              <a:rPr lang="en-US" sz="1800" dirty="0"/>
              <a:t>/</a:t>
            </a:r>
          </a:p>
          <a:p>
            <a:r>
              <a:rPr lang="en-US" sz="1800" dirty="0"/>
              <a:t>United Nations World Tourism Organization - https://</a:t>
            </a:r>
            <a:r>
              <a:rPr lang="en-US" sz="1800" dirty="0" err="1"/>
              <a:t>www.unwto.org</a:t>
            </a:r>
            <a:r>
              <a:rPr lang="en-US" sz="1800" dirty="0"/>
              <a:t>/</a:t>
            </a:r>
          </a:p>
          <a:p>
            <a:r>
              <a:rPr lang="en-US" sz="1800" dirty="0" err="1"/>
              <a:t>Terrapass</a:t>
            </a:r>
            <a:r>
              <a:rPr lang="en-US" sz="1800" dirty="0"/>
              <a:t> Carbon Offsets - https://</a:t>
            </a:r>
            <a:r>
              <a:rPr lang="en-US" sz="1800" dirty="0" err="1"/>
              <a:t>www.terrapass.com</a:t>
            </a:r>
            <a:r>
              <a:rPr lang="en-US" sz="1800" dirty="0"/>
              <a:t>/</a:t>
            </a:r>
          </a:p>
          <a:p>
            <a:endParaRPr lang="en-US" dirty="0"/>
          </a:p>
          <a:p>
            <a:endParaRPr lang="en-US" dirty="0"/>
          </a:p>
        </p:txBody>
      </p:sp>
    </p:spTree>
    <p:extLst>
      <p:ext uri="{BB962C8B-B14F-4D97-AF65-F5344CB8AC3E}">
        <p14:creationId xmlns:p14="http://schemas.microsoft.com/office/powerpoint/2010/main" val="317607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Based on average temperatures, the planet’s been on a roller coaster ride for the last 10,000 years</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p>
          <a:p>
            <a:pPr marL="285750" indent="-285750">
              <a:buFont typeface="Arial" panose="020B0604020202020204" pitchFamily="34" charset="0"/>
              <a:buChar char="•"/>
            </a:pPr>
            <a:r>
              <a:rPr lang="en-US" dirty="0"/>
              <a:t>It’s worth considering that, with the extreme heating of the planet just in the last century, there may be one specific extinction event of concern: </a:t>
            </a:r>
            <a:r>
              <a:rPr lang="en-US" b="1" dirty="0"/>
              <a:t>the human race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Likely sooner rather than later … without action</a:t>
            </a:r>
          </a:p>
        </p:txBody>
      </p:sp>
    </p:spTree>
    <p:extLst>
      <p:ext uri="{BB962C8B-B14F-4D97-AF65-F5344CB8AC3E}">
        <p14:creationId xmlns:p14="http://schemas.microsoft.com/office/powerpoint/2010/main" val="3628937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Considering we are at a tipping point, let’s look at what we can do.</a:t>
            </a:r>
          </a:p>
        </p:txBody>
      </p:sp>
    </p:spTree>
    <p:extLst>
      <p:ext uri="{BB962C8B-B14F-4D97-AF65-F5344CB8AC3E}">
        <p14:creationId xmlns:p14="http://schemas.microsoft.com/office/powerpoint/2010/main" val="14577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381000" y="685800"/>
            <a:ext cx="6096000" cy="3429000"/>
          </a:xfrm>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marL="0" indent="0">
              <a:spcBef>
                <a:spcPts val="1000"/>
              </a:spcBef>
              <a:buSzPct val="75000"/>
              <a:buNone/>
            </a:pPr>
            <a:r>
              <a:rPr dirty="0"/>
              <a:t>In December of 2015, at the Paris climate negotiations, every nation in the world agreed </a:t>
            </a:r>
            <a:endParaRPr lang="en-US" dirty="0"/>
          </a:p>
          <a:p>
            <a:pPr marL="222250" indent="-222250">
              <a:spcBef>
                <a:spcPts val="1000"/>
              </a:spcBef>
              <a:buSzPct val="75000"/>
              <a:buChar char="•"/>
            </a:pPr>
            <a:r>
              <a:rPr lang="en-US" dirty="0"/>
              <a:t>T</a:t>
            </a:r>
            <a:r>
              <a:rPr dirty="0"/>
              <a:t>o phase down greenhouse gas pollution to </a:t>
            </a:r>
            <a:r>
              <a:rPr b="1" dirty="0"/>
              <a:t>net zero emissions </a:t>
            </a:r>
            <a:r>
              <a:rPr dirty="0"/>
              <a:t>as early in the second half of this century as possible.</a:t>
            </a:r>
            <a:endParaRPr lang="en-US" dirty="0"/>
          </a:p>
          <a:p>
            <a:pPr marL="222250" indent="-222250">
              <a:spcBef>
                <a:spcPts val="1000"/>
              </a:spcBef>
              <a:buSzPct val="75000"/>
              <a:buChar char="•"/>
            </a:pPr>
            <a:endParaRPr lang="en-US" dirty="0"/>
          </a:p>
          <a:p>
            <a:pPr marL="222250" indent="-222250">
              <a:spcBef>
                <a:spcPts val="1000"/>
              </a:spcBef>
              <a:buSzPct val="75000"/>
              <a:buChar char="•"/>
            </a:pPr>
            <a:r>
              <a:rPr lang="en-US" dirty="0"/>
              <a:t>You can support the Accord.</a:t>
            </a:r>
          </a:p>
          <a:p>
            <a:pPr marL="222250" indent="-222250">
              <a:spcBef>
                <a:spcPts val="1000"/>
              </a:spcBef>
              <a:buSzPct val="75000"/>
              <a:buChar cha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 name="Shape 7034"/>
          <p:cNvSpPr>
            <a:spLocks noGrp="1" noRot="1" noChangeAspect="1"/>
          </p:cNvSpPr>
          <p:nvPr>
            <p:ph type="sldImg"/>
          </p:nvPr>
        </p:nvSpPr>
        <p:spPr>
          <a:xfrm>
            <a:off x="381000" y="685800"/>
            <a:ext cx="6096000" cy="3429000"/>
          </a:xfrm>
          <a:prstGeom prst="rect">
            <a:avLst/>
          </a:prstGeom>
        </p:spPr>
        <p:txBody>
          <a:bodyPr/>
          <a:lstStyle/>
          <a:p>
            <a:endParaRPr/>
          </a:p>
        </p:txBody>
      </p:sp>
      <p:sp>
        <p:nvSpPr>
          <p:cNvPr id="7035" name="Shape 7035"/>
          <p:cNvSpPr>
            <a:spLocks noGrp="1"/>
          </p:cNvSpPr>
          <p:nvPr>
            <p:ph type="body" sz="quarter" idx="1"/>
          </p:nvPr>
        </p:nvSpPr>
        <p:spPr>
          <a:prstGeom prst="rect">
            <a:avLst/>
          </a:prstGeom>
        </p:spPr>
        <p:txBody>
          <a:bodyPr/>
          <a:lstStyle/>
          <a:p>
            <a:pPr marL="0" indent="0">
              <a:spcBef>
                <a:spcPts val="1000"/>
              </a:spcBef>
              <a:buClr>
                <a:srgbClr val="FFFFFF"/>
              </a:buClr>
              <a:buSzPct val="75000"/>
              <a:buNone/>
            </a:pPr>
            <a:r>
              <a:rPr lang="en-US" dirty="0"/>
              <a:t>And climate action isn’t just about what countries do. </a:t>
            </a:r>
          </a:p>
          <a:p>
            <a:pPr marL="222250" indent="-222250">
              <a:spcBef>
                <a:spcPts val="1000"/>
              </a:spcBef>
              <a:buClr>
                <a:srgbClr val="FFFFFF"/>
              </a:buClr>
              <a:buSzPct val="75000"/>
              <a:buChar char="•"/>
            </a:pPr>
            <a:r>
              <a:rPr lang="en-US" dirty="0"/>
              <a:t>We’re seeing states, provinces, cities, universities, corporations, and Non-Profits commit to reducing emissions.</a:t>
            </a:r>
          </a:p>
          <a:p>
            <a:pPr>
              <a:defRPr b="1">
                <a:solidFill>
                  <a:schemeClr val="accent1">
                    <a:satOff val="-3355"/>
                    <a:lumOff val="26614"/>
                  </a:schemeClr>
                </a:solidFill>
              </a:defRPr>
            </a:pPr>
            <a:endParaRPr lang="en-US" b="0" dirty="0"/>
          </a:p>
          <a:p>
            <a:pPr>
              <a:defRPr b="1">
                <a:solidFill>
                  <a:schemeClr val="accent1">
                    <a:satOff val="-3355"/>
                    <a:lumOff val="26614"/>
                  </a:schemeClr>
                </a:solidFill>
              </a:defRPr>
            </a:pPr>
            <a:r>
              <a:rPr lang="en-US" b="0" dirty="0"/>
              <a:t>The U.S. is very much in the game.  </a:t>
            </a:r>
          </a:p>
        </p:txBody>
      </p:sp>
    </p:spTree>
    <p:extLst>
      <p:ext uri="{BB962C8B-B14F-4D97-AF65-F5344CB8AC3E}">
        <p14:creationId xmlns:p14="http://schemas.microsoft.com/office/powerpoint/2010/main" val="3092475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3" name="Shape 8003"/>
          <p:cNvSpPr>
            <a:spLocks noGrp="1" noRot="1" noChangeAspect="1"/>
          </p:cNvSpPr>
          <p:nvPr>
            <p:ph type="sldImg"/>
          </p:nvPr>
        </p:nvSpPr>
        <p:spPr>
          <a:xfrm>
            <a:off x="381000" y="685800"/>
            <a:ext cx="6096000" cy="3429000"/>
          </a:xfrm>
          <a:prstGeom prst="rect">
            <a:avLst/>
          </a:prstGeom>
        </p:spPr>
        <p:txBody>
          <a:bodyPr/>
          <a:lstStyle/>
          <a:p>
            <a:endParaRPr/>
          </a:p>
        </p:txBody>
      </p:sp>
      <p:sp>
        <p:nvSpPr>
          <p:cNvPr id="8004" name="Shape 8004"/>
          <p:cNvSpPr>
            <a:spLocks noGrp="1"/>
          </p:cNvSpPr>
          <p:nvPr>
            <p:ph type="body" sz="quarter" idx="1"/>
          </p:nvPr>
        </p:nvSpPr>
        <p:spPr>
          <a:prstGeom prst="rect">
            <a:avLst/>
          </a:prstGeom>
        </p:spPr>
        <p:txBody>
          <a:bodyPr/>
          <a:lstStyle/>
          <a:p>
            <a:pPr>
              <a:defRPr b="1"/>
            </a:pPr>
            <a:r>
              <a:rPr lang="en-US" b="0" dirty="0"/>
              <a:t>Here in the US 24 of our States representing well over half of the American people are already going farther than required by the Paris Agreement.</a:t>
            </a:r>
          </a:p>
          <a:p>
            <a:pPr>
              <a:defRPr b="1"/>
            </a:pPr>
            <a:endParaRPr lang="en-US" b="0" dirty="0"/>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b="1"/>
            </a:pPr>
            <a:r>
              <a:rPr lang="en-US" b="0" dirty="0"/>
              <a:t>You can support your state, your university, the businesses you visit, and the places where you give back.</a:t>
            </a:r>
          </a:p>
          <a:p>
            <a:pPr marL="285750" indent="-285750">
              <a:buFont typeface="Arial" panose="020B0604020202020204" pitchFamily="34" charset="0"/>
              <a:buChar char="•"/>
              <a:defRPr b="1"/>
            </a:pPr>
            <a:r>
              <a:rPr lang="en-US" b="0" dirty="0"/>
              <a:t>Especially when it comes to investing, subsidies and carbon taxes</a:t>
            </a:r>
          </a:p>
          <a:p>
            <a:pPr>
              <a:defRPr b="1"/>
            </a:pPr>
            <a:endParaRPr lang="en-US" dirty="0"/>
          </a:p>
          <a:p>
            <a:pPr>
              <a:defRPr b="1"/>
            </a:pPr>
            <a:endParaRPr lang="en-US" dirty="0"/>
          </a:p>
          <a:p>
            <a:pPr>
              <a:defRPr b="1"/>
            </a:pPr>
            <a:endParaRPr lang="en-US" dirty="0"/>
          </a:p>
          <a:p>
            <a:pPr>
              <a:defRPr sz="1400"/>
            </a:pPr>
            <a:endParaRPr lang="en-US" dirty="0"/>
          </a:p>
          <a:p>
            <a:pPr>
              <a:defRPr sz="1200"/>
            </a:pPr>
            <a:r>
              <a:rPr lang="en-US" b="1" dirty="0"/>
              <a:t>DESCRIPTION:</a:t>
            </a:r>
            <a:r>
              <a:rPr lang="en-US" dirty="0"/>
              <a:t> Text and table introducing the United States Climate Alliance, founded by three states and joined by 21 others along with Puerto Rico </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In 2015, nearly 200 countries committed to work together to slash emissions and solve the climate crisis through the historic Paris Agreement.</a:t>
            </a:r>
          </a:p>
          <a:p>
            <a:pPr>
              <a:defRPr sz="1200"/>
            </a:pPr>
            <a:endParaRPr lang="en-US" b="1" dirty="0"/>
          </a:p>
          <a:p>
            <a:pPr>
              <a:defRPr sz="1200"/>
            </a:pPr>
            <a:r>
              <a:rPr lang="en-US" b="1" dirty="0"/>
              <a:t>The agreement sets ambitious goals that require action from every nation.</a:t>
            </a:r>
          </a:p>
          <a:p>
            <a:pPr marL="148166" indent="-148166">
              <a:buSzPct val="75000"/>
              <a:buChar char="•"/>
              <a:defRPr sz="1200"/>
            </a:pPr>
            <a:r>
              <a:rPr lang="en-US" dirty="0"/>
              <a:t>The Paris Agreement aims to keep global average temperature rise to well below 2 degrees Celsius, while working to hold it under 1.5 degrees Celsius.</a:t>
            </a:r>
          </a:p>
          <a:p>
            <a:pPr marL="148166" indent="-148166">
              <a:buSzPct val="75000"/>
              <a:buChar char="•"/>
              <a:defRPr sz="1200"/>
            </a:pPr>
            <a:r>
              <a:rPr lang="en-US" dirty="0"/>
              <a:t>The agreement sets a target of peaking global emissions as soon as possible, then aiming for net-zero greenhouse gas emissions in the second half of this century. </a:t>
            </a:r>
          </a:p>
          <a:p>
            <a:pPr marL="148166" indent="-148166">
              <a:buSzPct val="75000"/>
              <a:buChar char="•"/>
              <a:defRPr sz="1200"/>
            </a:pPr>
            <a:r>
              <a:rPr lang="en-US" dirty="0"/>
              <a:t>To achieve these goals, each country submits an action plan (known as a “nationally-determined contribution,” or NDC) every five years, progressively strengthening the plan over time. </a:t>
            </a:r>
          </a:p>
          <a:p>
            <a:pPr marL="148166" indent="-148166">
              <a:buSzPct val="75000"/>
              <a:buChar char="•"/>
              <a:defRPr sz="1200"/>
            </a:pPr>
            <a:r>
              <a:rPr lang="en-US" dirty="0"/>
              <a:t>The accord also establishes new frameworks for measuring, reporting, and verifying emissions reductions, and providing capacity building for less-developed countries.</a:t>
            </a:r>
          </a:p>
          <a:p>
            <a:pPr marL="148166" indent="-148166">
              <a:buSzPct val="75000"/>
              <a:buChar char="•"/>
              <a:defRPr sz="1200"/>
            </a:pPr>
            <a:r>
              <a:rPr lang="en-US" dirty="0"/>
              <a:t>The result is a global framework for action to solve the climate crisis.[1*]</a:t>
            </a:r>
          </a:p>
          <a:p>
            <a:pPr>
              <a:defRPr sz="1200"/>
            </a:pPr>
            <a:endParaRPr lang="en-US" b="1" dirty="0"/>
          </a:p>
          <a:p>
            <a:pPr>
              <a:defRPr sz="1200"/>
            </a:pPr>
            <a:r>
              <a:rPr lang="en-US" b="1" dirty="0"/>
              <a:t>However, nearly two years after the Paris Agreement was signed, US President Donald Trump announced he would take the United States out of the agreement.</a:t>
            </a:r>
          </a:p>
          <a:p>
            <a:pPr marL="148166" indent="-148166">
              <a:buSzPct val="75000"/>
              <a:buChar char="•"/>
              <a:defRPr sz="1200"/>
            </a:pPr>
            <a:r>
              <a:rPr lang="en-US" dirty="0"/>
              <a:t>Despite the president’s announcement, the earliest that any country can leave the agreement is November 4, 2020, the day after the 2020 US presidential election.[2*]</a:t>
            </a:r>
          </a:p>
          <a:p>
            <a:pPr marL="148166" indent="-148166">
              <a:buSzPct val="75000"/>
              <a:buChar char="•"/>
              <a:defRPr sz="1200"/>
            </a:pPr>
            <a:r>
              <a:rPr lang="en-US" dirty="0"/>
              <a:t>In response to President Trump’s decision to withdraw the US from the Paris Agreement, several states joined together to create the United States Climate Alliance. The governors of Washington, New York, and California spearheaded the initiative and 11 other states, as well as Puerto Rico, joined the bipartisan coalition initially.[3*]</a:t>
            </a:r>
          </a:p>
          <a:p>
            <a:pPr marL="148166" indent="-148166">
              <a:buSzPct val="75000"/>
              <a:buChar char="•"/>
              <a:defRPr sz="1200"/>
            </a:pPr>
            <a:r>
              <a:rPr lang="en-US" dirty="0"/>
              <a:t>As of mid-2020, the member states represent 55 percent of the US population and 60 percent of US GDP. Their goal is to help the US still meet its Paris goal of reducing emissions by at least 26–28 percent below 2005 levels by 2050.[3*]</a:t>
            </a:r>
          </a:p>
          <a:p>
            <a:pPr>
              <a:defRPr sz="1200"/>
            </a:pPr>
            <a:endParaRPr lang="en-US" b="1" dirty="0"/>
          </a:p>
          <a:p>
            <a:pPr>
              <a:defRPr sz="1200"/>
            </a:pPr>
            <a:r>
              <a:rPr lang="en-US" b="1" dirty="0"/>
              <a:t>Fortunately, other nations are stepping up and on track to overachieve their Paris commitments.</a:t>
            </a:r>
          </a:p>
          <a:p>
            <a:pPr marL="148166" indent="-148166">
              <a:buSzPct val="75000"/>
              <a:buChar char="•"/>
              <a:defRPr sz="1200"/>
            </a:pPr>
            <a:r>
              <a:rPr lang="en-US" dirty="0"/>
              <a:t>China and India are projected to reduce global carbon emissions by roughly 2–3 billion metric tons by 2030, due largely to positive developments in coal restrictions in both countries. [4*]</a:t>
            </a:r>
          </a:p>
          <a:p>
            <a:pPr marL="148166" indent="-148166">
              <a:buSzPct val="75000"/>
              <a:buChar char="•"/>
              <a:defRPr sz="1200"/>
            </a:pPr>
            <a:r>
              <a:rPr lang="en-US" dirty="0"/>
              <a:t>China’s coal consumption peaked in 2013 at 4.24 billion metric tons, followed by a steady decline between 2014 and 2016. However, coal consumption rose again in 2017 and 2018, despite China remaining optimistic it will reduce coal in its energy mix to under 58 percent.[5*]</a:t>
            </a:r>
          </a:p>
          <a:p>
            <a:pPr marL="148166" indent="-148166">
              <a:buSzPct val="75000"/>
              <a:buChar char="•"/>
              <a:defRPr sz="1200"/>
            </a:pPr>
            <a:r>
              <a:rPr lang="en-US" dirty="0"/>
              <a:t>India has stated that planned coal-fired power plants may not be needed, and if the country fully implements the policies it has announced, it would see significantly slower growth of CO</a:t>
            </a:r>
            <a:r>
              <a:rPr lang="en-US" baseline="-5999" dirty="0"/>
              <a:t>2</a:t>
            </a:r>
            <a:r>
              <a:rPr lang="en-US" dirty="0"/>
              <a:t> emissions over the next decade.[4*]</a:t>
            </a:r>
          </a:p>
          <a:p>
            <a:pPr marL="148166" indent="-148166">
              <a:buSzPct val="75000"/>
              <a:buChar char="•"/>
              <a:defRPr sz="1200"/>
            </a:pPr>
            <a:r>
              <a:rPr lang="en-US" dirty="0"/>
              <a:t>As a result, both China and India look set to overachieve their Paris Agreement climate pledges. Five years ago, the idea of either country stopping – or even slowing – coal use was considered highly unlikely. Yet, both are now on the way to achieving this critical goal.[4*]</a:t>
            </a:r>
          </a:p>
          <a:p>
            <a:pPr marL="148166" indent="-148166">
              <a:buSzPct val="75000"/>
              <a:buChar char="•"/>
              <a:defRPr sz="1200"/>
            </a:pPr>
            <a:r>
              <a:rPr lang="en-US" dirty="0"/>
              <a:t>Over 100 members, comprised of national governments, subnational governments, and businesses and organizations, have joined the Powering Past Coal Alliance, committing to phase out coal use no later than 2050.[6*]</a:t>
            </a:r>
          </a:p>
          <a:p>
            <a:pPr>
              <a:defRPr sz="1200"/>
            </a:pPr>
            <a:endParaRPr lang="en-US" b="1" dirty="0"/>
          </a:p>
          <a:p>
            <a:pPr>
              <a:defRPr sz="1200"/>
            </a:pPr>
            <a:r>
              <a:rPr lang="en-US" b="1" dirty="0"/>
              <a:t>Global climate action needs to be more ambitious.</a:t>
            </a:r>
          </a:p>
          <a:p>
            <a:pPr marL="148166" indent="-148166">
              <a:buSzPct val="75000"/>
              <a:buChar char="•"/>
              <a:defRPr sz="1200"/>
            </a:pPr>
            <a:r>
              <a:rPr lang="en-US" dirty="0"/>
              <a:t>The current set of global country emissions pledges and targets still falls short of what’s needed to prevent global temperatures from rising more than 2 degrees Celsius. One analysis indicates that current pledges/targets need to be strengthened to prevent an additional 13 to 16 gigatons of carbon dioxide equivalent (GtCO</a:t>
            </a:r>
            <a:r>
              <a:rPr lang="en-US" baseline="-5999" dirty="0"/>
              <a:t>2</a:t>
            </a:r>
            <a:r>
              <a:rPr lang="en-US" dirty="0"/>
              <a:t>e) emissions by 2030.[7*]</a:t>
            </a:r>
          </a:p>
          <a:p>
            <a:pPr marL="148166" indent="-148166">
              <a:buSzPct val="75000"/>
              <a:buChar char="•"/>
              <a:defRPr sz="1200"/>
            </a:pPr>
            <a:r>
              <a:rPr lang="en-US" dirty="0"/>
              <a:t>Analyses also suggest that while many countries’ current climate action commitments are insufficient and not consistent with keeping global temperature rise below 2 degrees Celsius, the commitments are critically insufficient in Russia, Saudi Arabia, Turkey, the US, Ukraine, and Vietnam. The commitments made by these countries could lead to global temperature rise of more than 4 degrees Celsius.[8*]</a:t>
            </a:r>
          </a:p>
          <a:p>
            <a:pPr marL="148166" indent="-148166">
              <a:buSzPct val="75000"/>
              <a:buChar char="•"/>
              <a:defRPr sz="1200"/>
            </a:pPr>
            <a:r>
              <a:rPr lang="en-US" dirty="0"/>
              <a:t>A growing number of countries are setting targets toward carbon neutrality by mid-century, including Chile, Costa Rica, New Zealand, Denmark, France, and the United Kingdom.[9*]</a:t>
            </a:r>
          </a:p>
          <a:p>
            <a:pPr marL="148166" indent="-148166">
              <a:buSzPct val="75000"/>
              <a:buChar char="•"/>
              <a:defRPr sz="1200"/>
            </a:pPr>
            <a:r>
              <a:rPr lang="en-US" dirty="0"/>
              <a:t>This year (2020) marks a critical year for raising ambition on climate commitments, as it is the first year that parties to the Paris Agreement will begin submitting new or enhanced climate plans. (This is often referred to as the Paris Agreement’s “ratchet” mechanism.) Although the UN’s COP 26 climate conference to review these plans has been delayed due to COVID-19, more ambitious climate plans are expected this year.[10*] The US election in November and the EU-China summit in September 2020 will likely set the stage for how ambitious other parties to the Agreement will be.</a:t>
            </a:r>
            <a:endParaRPr lang="en-US" b="1" dirty="0"/>
          </a:p>
          <a:p>
            <a:pPr>
              <a:defRPr sz="1200"/>
            </a:pPr>
            <a:endParaRPr lang="en-US" b="1" dirty="0"/>
          </a:p>
          <a:p>
            <a:pPr>
              <a:defRPr sz="1200"/>
            </a:pPr>
            <a:r>
              <a:rPr lang="en-US" b="1" dirty="0"/>
              <a:t>REFERENCES</a:t>
            </a:r>
            <a:r>
              <a:rPr lang="en-US" dirty="0"/>
              <a:t>:</a:t>
            </a:r>
          </a:p>
          <a:p>
            <a:pPr>
              <a:defRPr sz="1200"/>
            </a:pPr>
            <a:r>
              <a:rPr lang="en-US" dirty="0"/>
              <a:t>[1*] United Nations Framework Convention on Climate Change, “Paris Agreement,” (December 2015). https://unfccc.int/files/meetings/paris_nov_2015/application/pdf/paris_agreement_english_.pdf</a:t>
            </a:r>
          </a:p>
          <a:p>
            <a:pPr>
              <a:defRPr sz="1200"/>
            </a:pPr>
            <a:r>
              <a:rPr lang="en-US" dirty="0"/>
              <a:t>[2*] Brad Plumer, “The U.S. Won’t Actually Leave the Paris Climate Deal Anytime Soon,” The New York Times, June 7, 2017. https://www.nytimes.com/2017/06/07/climate/trump-paris-climate-timeline.html</a:t>
            </a:r>
          </a:p>
          <a:p>
            <a:pPr>
              <a:defRPr sz="1200"/>
            </a:pPr>
            <a:r>
              <a:rPr lang="en-US" dirty="0"/>
              <a:t>[3*] US Climate Alliance, “Annual Report,” last accessed July, 2020. http://www.usclimatealliance.org/annual-report</a:t>
            </a:r>
          </a:p>
          <a:p>
            <a:pPr>
              <a:defRPr sz="1200"/>
            </a:pPr>
            <a:r>
              <a:rPr lang="en-US" dirty="0"/>
              <a:t>[4*] </a:t>
            </a:r>
            <a:r>
              <a:rPr lang="en-US" dirty="0" err="1"/>
              <a:t>Niklas</a:t>
            </a:r>
            <a:r>
              <a:rPr lang="en-US" dirty="0"/>
              <a:t> </a:t>
            </a:r>
            <a:r>
              <a:rPr lang="en-US" dirty="0" err="1"/>
              <a:t>Höhne</a:t>
            </a:r>
            <a:r>
              <a:rPr lang="en-US" dirty="0"/>
              <a:t> et al., “Action by China and India slows emissions growth, President Trump’s policies likely to cause US emissions to flatten,” (Climate Action Tracker, May 2017). https://climateactiontracker.org/documents/51/CAT_2017-05-15_UpdateChinaIndiaUS_CATUpdate.pdf</a:t>
            </a:r>
          </a:p>
          <a:p>
            <a:pPr>
              <a:defRPr sz="1200"/>
            </a:pPr>
            <a:r>
              <a:rPr lang="en-US" dirty="0"/>
              <a:t>[5*] Feng Hao and Tom Baxter, “China’s coal consumption on the rise,” </a:t>
            </a:r>
            <a:r>
              <a:rPr lang="en-US" dirty="0" err="1"/>
              <a:t>ChinaDialogue</a:t>
            </a:r>
            <a:r>
              <a:rPr lang="en-US" dirty="0"/>
              <a:t>, March 1, 2019. https://www.chinadialogue.net/article/show/single/en/11107-China-s-coal-consumption-on-the-rise</a:t>
            </a:r>
          </a:p>
          <a:p>
            <a:pPr>
              <a:defRPr sz="1200"/>
            </a:pPr>
            <a:r>
              <a:rPr lang="en-US" dirty="0"/>
              <a:t>[6*] Powering Past Coal Alliance, “Members,” last accessed July 2020. https://poweringpastcoal.org/about/Powering_Past_Coal_Alliance_Members</a:t>
            </a:r>
          </a:p>
          <a:p>
            <a:pPr>
              <a:defRPr sz="1200"/>
            </a:pPr>
            <a:r>
              <a:rPr lang="en-US" dirty="0"/>
              <a:t>[7*] Climate Action Tracker, “CAT Emissions Gaps,” last updated December 10, 2019. https://climateactiontracker.org/global/cat-emissions-gaps/</a:t>
            </a:r>
          </a:p>
          <a:p>
            <a:pPr>
              <a:defRPr sz="1200"/>
            </a:pPr>
            <a:r>
              <a:rPr lang="en-US" dirty="0"/>
              <a:t>[8*] Climate Action Tracker, “Countries,” last updated June 2020. https://climateactiontracker.org/countries/</a:t>
            </a:r>
          </a:p>
          <a:p>
            <a:pPr>
              <a:defRPr sz="1200"/>
            </a:pPr>
            <a:r>
              <a:rPr lang="en-US" dirty="0"/>
              <a:t>[9*] Megan Darby, “Which countries have a net zero carbon goal?,” Climate Home News, June 14, 2019. https://www.climatechangenews.com/2019/06/14/countries-net-zero-climate-goal/ </a:t>
            </a:r>
          </a:p>
          <a:p>
            <a:pPr>
              <a:defRPr sz="1200"/>
            </a:pPr>
            <a:r>
              <a:rPr lang="en-US" dirty="0"/>
              <a:t>[10*] Fernanda de Carvalho, “Climate action cannot be a tradeable priority in 2020,” World Wildlife Fund, April 27, 2020. https://wwf.panda.org/our_work/climate_and_energy/?362564/Climate-action-2020</a:t>
            </a:r>
            <a:endParaRPr lang="en-US" b="1" dirty="0"/>
          </a:p>
          <a:p>
            <a:pPr>
              <a:defRPr sz="1200" b="1"/>
            </a:pPr>
            <a:endParaRPr lang="en-US" b="1" dirty="0"/>
          </a:p>
          <a:p>
            <a:pPr>
              <a:defRPr sz="1200"/>
            </a:pPr>
            <a:r>
              <a:rPr lang="en-US" b="1" dirty="0"/>
              <a:t>SLIDE SOURCE(S)</a:t>
            </a:r>
            <a:r>
              <a:rPr lang="en-US" dirty="0"/>
              <a:t>: http://www.usclimatealliance.org/us-climate-alliance-fact-sheet</a:t>
            </a:r>
          </a:p>
        </p:txBody>
      </p:sp>
    </p:spTree>
    <p:extLst>
      <p:ext uri="{BB962C8B-B14F-4D97-AF65-F5344CB8AC3E}">
        <p14:creationId xmlns:p14="http://schemas.microsoft.com/office/powerpoint/2010/main" val="1010392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0" name="Shape 7000"/>
          <p:cNvSpPr>
            <a:spLocks noGrp="1" noRot="1" noChangeAspect="1"/>
          </p:cNvSpPr>
          <p:nvPr>
            <p:ph type="sldImg"/>
          </p:nvPr>
        </p:nvSpPr>
        <p:spPr>
          <a:xfrm>
            <a:off x="381000" y="685800"/>
            <a:ext cx="6096000" cy="3429000"/>
          </a:xfrm>
          <a:prstGeom prst="rect">
            <a:avLst/>
          </a:prstGeom>
        </p:spPr>
        <p:txBody>
          <a:bodyPr/>
          <a:lstStyle/>
          <a:p>
            <a:endParaRPr/>
          </a:p>
        </p:txBody>
      </p:sp>
      <p:sp>
        <p:nvSpPr>
          <p:cNvPr id="7001" name="Shape 7001"/>
          <p:cNvSpPr>
            <a:spLocks noGrp="1"/>
          </p:cNvSpPr>
          <p:nvPr>
            <p:ph type="body" sz="quarter" idx="1"/>
          </p:nvPr>
        </p:nvSpPr>
        <p:spPr>
          <a:prstGeom prst="rect">
            <a:avLst/>
          </a:prstGeom>
        </p:spPr>
        <p:txBody>
          <a:bodyPr/>
          <a:lstStyle/>
          <a:p>
            <a:pPr>
              <a:defRPr b="1">
                <a:solidFill>
                  <a:schemeClr val="accent1">
                    <a:satOff val="-3355"/>
                    <a:lumOff val="26614"/>
                  </a:schemeClr>
                </a:solidFill>
              </a:defRPr>
            </a:pPr>
            <a:r>
              <a:rPr lang="en-US" b="0" dirty="0"/>
              <a:t>And multiple U.S. cities have committed to 100% renewable energy</a:t>
            </a:r>
          </a:p>
          <a:p>
            <a:pPr>
              <a:defRPr b="1">
                <a:solidFill>
                  <a:schemeClr val="accent1">
                    <a:satOff val="-3355"/>
                    <a:lumOff val="26614"/>
                  </a:schemeClr>
                </a:solidFill>
              </a:defRPr>
            </a:pPr>
            <a:r>
              <a:rPr lang="en-US" b="0" dirty="0"/>
              <a:t>Even though small, there are a few that have already arrived.</a:t>
            </a:r>
          </a:p>
          <a:p>
            <a:pPr>
              <a:defRPr b="1">
                <a:solidFill>
                  <a:schemeClr val="accent1">
                    <a:satOff val="-3355"/>
                    <a:lumOff val="26614"/>
                  </a:schemeClr>
                </a:solidFill>
              </a:defRPr>
            </a:pPr>
            <a:endParaRPr lang="en-US" b="0" dirty="0"/>
          </a:p>
          <a:p>
            <a:pPr marL="285750" indent="-285750">
              <a:buFont typeface="Arial" panose="020B0604020202020204" pitchFamily="34" charset="0"/>
              <a:buChar char="•"/>
              <a:defRPr b="1">
                <a:solidFill>
                  <a:schemeClr val="accent1">
                    <a:satOff val="-3355"/>
                    <a:lumOff val="26614"/>
                  </a:schemeClr>
                </a:solidFill>
              </a:defRPr>
            </a:pPr>
            <a:r>
              <a:rPr lang="en-US" b="0" dirty="0"/>
              <a:t>You can support – partner with – your community to go green</a:t>
            </a:r>
          </a:p>
        </p:txBody>
      </p:sp>
    </p:spTree>
    <p:extLst>
      <p:ext uri="{BB962C8B-B14F-4D97-AF65-F5344CB8AC3E}">
        <p14:creationId xmlns:p14="http://schemas.microsoft.com/office/powerpoint/2010/main" val="3345078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4646304"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4646304"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82"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29239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rPr dirty="0"/>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9" r:id="rId6"/>
  </p:sldLayoutIdLst>
  <p:transition spd="med"/>
  <p:txStyles>
    <p:titleStyle>
      <a:lvl1pPr marL="0" marR="0" indent="0" algn="ctr"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4v"/><Relationship Id="rId1" Type="http://schemas.microsoft.com/office/2007/relationships/media" Target="../media/media6.m4v"/><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2019_TruthInTen_Keynote_USEnglish_Locked.001.jpeg" descr="2019_TruthInTen_Keynote_USEnglish_Locked.001.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7" name="TextBox 6">
            <a:extLst>
              <a:ext uri="{FF2B5EF4-FFF2-40B4-BE49-F238E27FC236}">
                <a16:creationId xmlns:a16="http://schemas.microsoft.com/office/drawing/2014/main" id="{BE5DDE00-7FBB-6745-9A2C-BB3797575CB8}"/>
              </a:ext>
            </a:extLst>
          </p:cNvPr>
          <p:cNvSpPr txBox="1"/>
          <p:nvPr/>
        </p:nvSpPr>
        <p:spPr>
          <a:xfrm>
            <a:off x="2999993" y="3715013"/>
            <a:ext cx="10256014" cy="3457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8000" b="0">
                <a:solidFill>
                  <a:srgbClr val="00B050"/>
                </a:solidFill>
                <a:effectLst>
                  <a:outerShdw blurRad="50800" dist="38100" algn="l" rotWithShape="0">
                    <a:srgbClr val="FFFF00">
                      <a:alpha val="40000"/>
                    </a:srgbClr>
                  </a:outerShdw>
                </a:effectLst>
              </a:rPr>
              <a:t>The 7</a:t>
            </a:r>
            <a:r>
              <a:rPr lang="en-US" sz="8000" b="0" baseline="30000">
                <a:solidFill>
                  <a:srgbClr val="00B050"/>
                </a:solidFill>
                <a:effectLst>
                  <a:outerShdw blurRad="50800" dist="38100" algn="l" rotWithShape="0">
                    <a:srgbClr val="FFFF00">
                      <a:alpha val="40000"/>
                    </a:srgbClr>
                  </a:outerShdw>
                </a:effectLst>
              </a:rPr>
              <a:t>th</a:t>
            </a:r>
            <a:r>
              <a:rPr lang="en-US" sz="8000" b="0">
                <a:solidFill>
                  <a:srgbClr val="00B050"/>
                </a:solidFill>
                <a:effectLst>
                  <a:outerShdw blurRad="50800" dist="38100" algn="l" rotWithShape="0">
                    <a:srgbClr val="FFFF00">
                      <a:alpha val="40000"/>
                    </a:srgbClr>
                  </a:outerShdw>
                </a:effectLst>
              </a:rPr>
              <a:t> </a:t>
            </a:r>
            <a:r>
              <a:rPr lang="en-US" sz="8000" b="0" dirty="0">
                <a:solidFill>
                  <a:srgbClr val="00B050"/>
                </a:solidFill>
                <a:effectLst>
                  <a:outerShdw blurRad="50800" dist="38100" algn="l" rotWithShape="0">
                    <a:srgbClr val="FFFF00">
                      <a:alpha val="40000"/>
                    </a:srgbClr>
                  </a:outerShdw>
                </a:effectLst>
              </a:rPr>
              <a:t>Area of Focus</a:t>
            </a:r>
          </a:p>
          <a:p>
            <a:pPr marL="0" marR="0" indent="0" algn="ctr" defTabSz="457200" rtl="0" fontAlgn="auto" latinLnBrk="0" hangingPunct="0">
              <a:lnSpc>
                <a:spcPct val="100000"/>
              </a:lnSpc>
              <a:spcBef>
                <a:spcPts val="0"/>
              </a:spcBef>
              <a:spcAft>
                <a:spcPts val="0"/>
              </a:spcAft>
              <a:buClrTx/>
              <a:buSzTx/>
              <a:buFontTx/>
              <a:buNone/>
              <a:tabLst/>
            </a:pPr>
            <a:r>
              <a:rPr lang="en-US" sz="4800" b="0" i="1" dirty="0">
                <a:solidFill>
                  <a:srgbClr val="00B050"/>
                </a:solidFill>
                <a:effectLst>
                  <a:outerShdw blurRad="50800" dist="38100" algn="l" rotWithShape="0">
                    <a:srgbClr val="FFFF00">
                      <a:alpha val="40000"/>
                    </a:srgbClr>
                  </a:outerShdw>
                </a:effectLst>
              </a:rPr>
              <a:t>Addressing the Climate Crisis</a:t>
            </a:r>
            <a:br>
              <a:rPr lang="en-US" sz="5400" b="0" dirty="0">
                <a:solidFill>
                  <a:srgbClr val="00B050"/>
                </a:solidFill>
              </a:rPr>
            </a:br>
            <a:endParaRPr lang="en-US" sz="3600" b="0" dirty="0">
              <a:solidFill>
                <a:srgbClr val="00B050"/>
              </a:solidFill>
            </a:endParaRPr>
          </a:p>
          <a:p>
            <a:pPr marL="0" marR="0" indent="0" algn="ctr" defTabSz="457200" rtl="0" fontAlgn="auto" latinLnBrk="0" hangingPunct="0">
              <a:lnSpc>
                <a:spcPct val="100000"/>
              </a:lnSpc>
              <a:spcBef>
                <a:spcPts val="0"/>
              </a:spcBef>
              <a:spcAft>
                <a:spcPts val="0"/>
              </a:spcAft>
              <a:buClrTx/>
              <a:buSzTx/>
              <a:buFontTx/>
              <a:buNone/>
              <a:tabLst/>
            </a:pPr>
            <a:r>
              <a:rPr lang="en-US" sz="5400" b="0" dirty="0">
                <a:solidFill>
                  <a:srgbClr val="00B050"/>
                </a:solidFill>
              </a:rPr>
              <a:t>Rotary – People of Action</a:t>
            </a:r>
            <a:endParaRPr kumimoji="0" lang="en-US" sz="5400" b="0" u="none" strike="noStrike" cap="none" spc="0" normalizeH="0" baseline="0" dirty="0">
              <a:ln>
                <a:noFill/>
              </a:ln>
              <a:solidFill>
                <a:srgbClr val="00B050"/>
              </a:solidFill>
              <a:effectLst/>
              <a:uFillTx/>
              <a:sym typeface="Arial"/>
            </a:endParaRPr>
          </a:p>
        </p:txBody>
      </p:sp>
      <p:pic>
        <p:nvPicPr>
          <p:cNvPr id="6" name="Picture 5">
            <a:extLst>
              <a:ext uri="{FF2B5EF4-FFF2-40B4-BE49-F238E27FC236}">
                <a16:creationId xmlns:a16="http://schemas.microsoft.com/office/drawing/2014/main" id="{51B15E07-80CF-0447-94A1-B280394E4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341" y="323365"/>
            <a:ext cx="10886933" cy="2101782"/>
          </a:xfrm>
          <a:prstGeom prst="rect">
            <a:avLst/>
          </a:prstGeom>
        </p:spPr>
      </p:pic>
    </p:spTree>
    <p:extLst>
      <p:ext uri="{BB962C8B-B14F-4D97-AF65-F5344CB8AC3E}">
        <p14:creationId xmlns:p14="http://schemas.microsoft.com/office/powerpoint/2010/main" val="184533024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limate Climate March DC.mov" descr="Climate Climate March DC.mov">
            <a:hlinkClick r:id="" action="ppaction://media"/>
            <a:extLst>
              <a:ext uri="{FF2B5EF4-FFF2-40B4-BE49-F238E27FC236}">
                <a16:creationId xmlns:a16="http://schemas.microsoft.com/office/drawing/2014/main" id="{A22F615F-E4FC-1346-A1D2-5427721E4A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
        <p:nvSpPr>
          <p:cNvPr id="3" name="Rectangle 2">
            <a:extLst>
              <a:ext uri="{FF2B5EF4-FFF2-40B4-BE49-F238E27FC236}">
                <a16:creationId xmlns:a16="http://schemas.microsoft.com/office/drawing/2014/main" id="{CC0F0FB4-988D-7344-951B-31848AFA3E8B}"/>
              </a:ext>
            </a:extLst>
          </p:cNvPr>
          <p:cNvSpPr/>
          <p:nvPr/>
        </p:nvSpPr>
        <p:spPr>
          <a:xfrm>
            <a:off x="420631" y="380940"/>
            <a:ext cx="7651454" cy="1077218"/>
          </a:xfrm>
          <a:prstGeom prst="rect">
            <a:avLst/>
          </a:prstGeom>
        </p:spPr>
        <p:txBody>
          <a:bodyPr wrap="none">
            <a:spAutoFit/>
          </a:bodyPr>
          <a:lstStyle/>
          <a:p>
            <a:r>
              <a:rPr lang="en-US" sz="4000" dirty="0">
                <a:effectLst>
                  <a:outerShdw blurRad="50800" dist="38100" algn="l" rotWithShape="0">
                    <a:schemeClr val="bg1">
                      <a:lumMod val="50000"/>
                      <a:lumOff val="50000"/>
                      <a:alpha val="40000"/>
                    </a:schemeClr>
                  </a:outerShdw>
                </a:effectLst>
              </a:rPr>
              <a:t>Climate March Washington DC</a:t>
            </a:r>
            <a:endParaRPr lang="en-US" sz="2400" dirty="0">
              <a:effectLst>
                <a:outerShdw blurRad="50800" dist="38100" algn="l" rotWithShape="0">
                  <a:schemeClr val="bg1">
                    <a:lumMod val="50000"/>
                    <a:lumOff val="50000"/>
                    <a:alpha val="40000"/>
                  </a:schemeClr>
                </a:outerShdw>
              </a:effectLst>
            </a:endParaRPr>
          </a:p>
          <a:p>
            <a:r>
              <a:rPr lang="en-US" sz="2400" dirty="0">
                <a:effectLst>
                  <a:outerShdw blurRad="50800" dist="38100" algn="l" rotWithShape="0">
                    <a:schemeClr val="bg1">
                      <a:lumMod val="50000"/>
                      <a:lumOff val="50000"/>
                      <a:alpha val="40000"/>
                    </a:schemeClr>
                  </a:outerShdw>
                </a:effectLst>
              </a:rPr>
              <a:t>April 29, 2017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92" name="More than 70 percent of voters support requiring 100% of electricity in their state to come from wind and solar by the year 2050."/>
          <p:cNvSpPr txBox="1"/>
          <p:nvPr/>
        </p:nvSpPr>
        <p:spPr>
          <a:xfrm>
            <a:off x="795473" y="2520156"/>
            <a:ext cx="14665054" cy="4103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6500"/>
            </a:lvl1pPr>
          </a:lstStyle>
          <a:p>
            <a:r>
              <a:rPr dirty="0"/>
              <a:t>More than 70 percent of </a:t>
            </a:r>
            <a:r>
              <a:rPr lang="en-US" dirty="0"/>
              <a:t>U.S. </a:t>
            </a:r>
            <a:r>
              <a:rPr dirty="0"/>
              <a:t>voters support requiring 100% of electricity in their state to come from wind and solar by the year 2050.</a:t>
            </a:r>
          </a:p>
        </p:txBody>
      </p:sp>
    </p:spTree>
    <p:extLst>
      <p:ext uri="{BB962C8B-B14F-4D97-AF65-F5344CB8AC3E}">
        <p14:creationId xmlns:p14="http://schemas.microsoft.com/office/powerpoint/2010/main" val="2880439255"/>
      </p:ext>
    </p:extLst>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7992">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2" grpId="0" autoUpdateAnimBg="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7BE89C0D-4501-A247-86FC-E91FDF26C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0" y="0"/>
            <a:ext cx="19431000" cy="9715500"/>
          </a:xfrm>
          <a:prstGeom prst="rect">
            <a:avLst/>
          </a:prstGeom>
          <a:ln w="12700">
            <a:miter lim="400000"/>
          </a:ln>
        </p:spPr>
      </p:pic>
      <p:sp>
        <p:nvSpPr>
          <p:cNvPr id="2" name="Title 1">
            <a:extLst>
              <a:ext uri="{FF2B5EF4-FFF2-40B4-BE49-F238E27FC236}">
                <a16:creationId xmlns:a16="http://schemas.microsoft.com/office/drawing/2014/main" id="{C0C25553-236E-3147-8A56-90E20D02042E}"/>
              </a:ext>
            </a:extLst>
          </p:cNvPr>
          <p:cNvSpPr>
            <a:spLocks noGrp="1"/>
          </p:cNvSpPr>
          <p:nvPr>
            <p:ph type="title"/>
          </p:nvPr>
        </p:nvSpPr>
        <p:spPr>
          <a:xfrm>
            <a:off x="0" y="256601"/>
            <a:ext cx="15519400" cy="774700"/>
          </a:xfrm>
        </p:spPr>
        <p:txBody>
          <a:bodyPr/>
          <a:lstStyle/>
          <a:p>
            <a:pPr algn="l"/>
            <a:r>
              <a:rPr lang="en-US" dirty="0"/>
              <a:t>Get the Book and Download the Review</a:t>
            </a:r>
          </a:p>
        </p:txBody>
      </p:sp>
      <p:pic>
        <p:nvPicPr>
          <p:cNvPr id="9" name="Picture 8">
            <a:extLst>
              <a:ext uri="{FF2B5EF4-FFF2-40B4-BE49-F238E27FC236}">
                <a16:creationId xmlns:a16="http://schemas.microsoft.com/office/drawing/2014/main" id="{A1D85EE6-16D8-3844-981C-49D33B786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85" y="1287903"/>
            <a:ext cx="5540684" cy="7170298"/>
          </a:xfrm>
          <a:prstGeom prst="rect">
            <a:avLst/>
          </a:prstGeom>
        </p:spPr>
      </p:pic>
      <p:sp>
        <p:nvSpPr>
          <p:cNvPr id="11" name="TextBox 10">
            <a:extLst>
              <a:ext uri="{FF2B5EF4-FFF2-40B4-BE49-F238E27FC236}">
                <a16:creationId xmlns:a16="http://schemas.microsoft.com/office/drawing/2014/main" id="{8FFAAE04-67A7-5A43-92EE-00C90E449A1A}"/>
              </a:ext>
            </a:extLst>
          </p:cNvPr>
          <p:cNvSpPr txBox="1"/>
          <p:nvPr/>
        </p:nvSpPr>
        <p:spPr>
          <a:xfrm rot="16200000">
            <a:off x="4549403" y="4256814"/>
            <a:ext cx="6642844" cy="1349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R="0" algn="ctr" defTabSz="457200" rtl="0" fontAlgn="auto" latinLnBrk="0" hangingPunct="0">
              <a:lnSpc>
                <a:spcPct val="150000"/>
              </a:lnSpc>
              <a:spcBef>
                <a:spcPts val="0"/>
              </a:spcBef>
              <a:spcAft>
                <a:spcPts val="0"/>
              </a:spcAft>
              <a:buClrTx/>
              <a:buSzTx/>
              <a:tabLst/>
            </a:pPr>
            <a:r>
              <a:rPr lang="en-US" sz="5400" dirty="0" err="1">
                <a:solidFill>
                  <a:schemeClr val="bg1"/>
                </a:solidFill>
              </a:rPr>
              <a:t>www.drawdown.org</a:t>
            </a:r>
            <a:endParaRPr lang="en-US" sz="5400" dirty="0">
              <a:solidFill>
                <a:schemeClr val="bg1"/>
              </a:solidFill>
            </a:endParaRPr>
          </a:p>
        </p:txBody>
      </p:sp>
      <p:sp>
        <p:nvSpPr>
          <p:cNvPr id="6" name="TextBox 5">
            <a:extLst>
              <a:ext uri="{FF2B5EF4-FFF2-40B4-BE49-F238E27FC236}">
                <a16:creationId xmlns:a16="http://schemas.microsoft.com/office/drawing/2014/main" id="{9324AB5E-76F9-C742-AEAF-A917A8D91BD6}"/>
              </a:ext>
            </a:extLst>
          </p:cNvPr>
          <p:cNvSpPr txBox="1"/>
          <p:nvPr/>
        </p:nvSpPr>
        <p:spPr>
          <a:xfrm rot="16200000">
            <a:off x="4473203" y="4294914"/>
            <a:ext cx="6642844" cy="1349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R="0" algn="ctr" defTabSz="457200" rtl="0" fontAlgn="auto" latinLnBrk="0" hangingPunct="0">
              <a:lnSpc>
                <a:spcPct val="150000"/>
              </a:lnSpc>
              <a:spcBef>
                <a:spcPts val="0"/>
              </a:spcBef>
              <a:spcAft>
                <a:spcPts val="0"/>
              </a:spcAft>
              <a:buClrTx/>
              <a:buSzTx/>
              <a:tabLst/>
            </a:pPr>
            <a:r>
              <a:rPr lang="en-US" sz="5400" dirty="0" err="1">
                <a:solidFill>
                  <a:schemeClr val="tx1"/>
                </a:solidFill>
              </a:rPr>
              <a:t>www.drawdown.org</a:t>
            </a:r>
            <a:endParaRPr lang="en-US" sz="5400" dirty="0">
              <a:solidFill>
                <a:schemeClr val="tx1"/>
              </a:solidFill>
            </a:endParaRPr>
          </a:p>
        </p:txBody>
      </p:sp>
    </p:spTree>
    <p:extLst>
      <p:ext uri="{BB962C8B-B14F-4D97-AF65-F5344CB8AC3E}">
        <p14:creationId xmlns:p14="http://schemas.microsoft.com/office/powerpoint/2010/main" val="38481469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limate Redwood Forest_converted.mov" descr="Climate Redwood Forest_converted.mov">
            <a:hlinkClick r:id="" action="ppaction://media"/>
            <a:extLst>
              <a:ext uri="{FF2B5EF4-FFF2-40B4-BE49-F238E27FC236}">
                <a16:creationId xmlns:a16="http://schemas.microsoft.com/office/drawing/2014/main" id="{1B4C6B9B-B9B4-5C45-BA90-DB023A7376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
        <p:nvSpPr>
          <p:cNvPr id="4" name="TextBox 3">
            <a:extLst>
              <a:ext uri="{FF2B5EF4-FFF2-40B4-BE49-F238E27FC236}">
                <a16:creationId xmlns:a16="http://schemas.microsoft.com/office/drawing/2014/main" id="{A38A0B48-A03A-064B-936C-65A7EBE756F5}"/>
              </a:ext>
            </a:extLst>
          </p:cNvPr>
          <p:cNvSpPr txBox="1"/>
          <p:nvPr/>
        </p:nvSpPr>
        <p:spPr>
          <a:xfrm>
            <a:off x="2590424" y="1050085"/>
            <a:ext cx="11075147" cy="5827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FFFFFF"/>
                </a:solidFill>
                <a:effectLst/>
                <a:uFillTx/>
                <a:latin typeface="+mn-lt"/>
                <a:ea typeface="+mn-ea"/>
                <a:cs typeface="+mn-cs"/>
                <a:sym typeface="Arial"/>
              </a:rPr>
              <a:t>ROTARY </a:t>
            </a:r>
            <a:r>
              <a:rPr lang="en-US" sz="4400" b="0" dirty="0"/>
              <a:t>NEW</a:t>
            </a:r>
            <a:r>
              <a:rPr kumimoji="0" lang="en-US" sz="4400" b="0" i="0" u="none" strike="noStrike" cap="none" spc="0" normalizeH="0" baseline="0" dirty="0">
                <a:ln>
                  <a:noFill/>
                </a:ln>
                <a:solidFill>
                  <a:srgbClr val="FFFFFF"/>
                </a:solidFill>
                <a:effectLst/>
                <a:uFillTx/>
                <a:latin typeface="+mn-lt"/>
                <a:ea typeface="+mn-ea"/>
                <a:cs typeface="+mn-cs"/>
                <a:sym typeface="Arial"/>
              </a:rPr>
              <a:t> AREA OF FOCUS</a:t>
            </a:r>
            <a:endParaRPr lang="en-US" sz="4400" b="0" dirty="0"/>
          </a:p>
          <a:p>
            <a:pPr marL="0" marR="0" indent="0" algn="ctr" defTabSz="457200" rtl="0" fontAlgn="auto" latinLnBrk="0" hangingPunct="0">
              <a:lnSpc>
                <a:spcPct val="100000"/>
              </a:lnSpc>
              <a:spcBef>
                <a:spcPts val="0"/>
              </a:spcBef>
              <a:spcAft>
                <a:spcPts val="0"/>
              </a:spcAft>
              <a:buClrTx/>
              <a:buSzTx/>
              <a:buFontTx/>
              <a:buNone/>
              <a:tabLst/>
            </a:pPr>
            <a:r>
              <a:rPr kumimoji="0" lang="en-US" sz="14000" i="0" u="none" strike="noStrike" cap="none" spc="0" normalizeH="0" baseline="0" dirty="0">
                <a:ln>
                  <a:noFill/>
                </a:ln>
                <a:solidFill>
                  <a:srgbClr val="FFFFFF"/>
                </a:solidFill>
                <a:effectLst/>
                <a:uFillTx/>
                <a:latin typeface="+mn-lt"/>
                <a:ea typeface="+mn-ea"/>
                <a:cs typeface="+mn-cs"/>
                <a:sym typeface="Arial"/>
              </a:rPr>
              <a:t>Protecting</a:t>
            </a:r>
          </a:p>
          <a:p>
            <a:pPr marL="0" marR="0" indent="0" algn="ctr" defTabSz="457200" rtl="0" fontAlgn="auto" latinLnBrk="0" hangingPunct="0">
              <a:lnSpc>
                <a:spcPct val="100000"/>
              </a:lnSpc>
              <a:spcBef>
                <a:spcPts val="0"/>
              </a:spcBef>
              <a:spcAft>
                <a:spcPts val="0"/>
              </a:spcAft>
              <a:buClrTx/>
              <a:buSzTx/>
              <a:buFontTx/>
              <a:buNone/>
              <a:tabLst/>
            </a:pPr>
            <a:r>
              <a:rPr lang="en-US" sz="4800" dirty="0"/>
              <a:t>the </a:t>
            </a:r>
          </a:p>
          <a:p>
            <a:pPr marL="0" marR="0" indent="0" algn="ctr" defTabSz="457200" rtl="0" fontAlgn="auto" latinLnBrk="0" hangingPunct="0">
              <a:lnSpc>
                <a:spcPct val="100000"/>
              </a:lnSpc>
              <a:spcBef>
                <a:spcPts val="0"/>
              </a:spcBef>
              <a:spcAft>
                <a:spcPts val="0"/>
              </a:spcAft>
              <a:buClrTx/>
              <a:buSzTx/>
              <a:buFontTx/>
              <a:buNone/>
              <a:tabLst/>
            </a:pPr>
            <a:r>
              <a:rPr kumimoji="0" lang="en-US" sz="14000" i="0" u="none" strike="noStrike" cap="none" spc="0" normalizeH="0" baseline="0" dirty="0">
                <a:ln>
                  <a:noFill/>
                </a:ln>
                <a:solidFill>
                  <a:srgbClr val="FFFFFF"/>
                </a:solidFill>
                <a:effectLst/>
                <a:uFillTx/>
                <a:latin typeface="+mn-lt"/>
                <a:ea typeface="+mn-ea"/>
                <a:cs typeface="+mn-cs"/>
                <a:sym typeface="Arial"/>
              </a:rPr>
              <a:t>Environment</a:t>
            </a:r>
          </a:p>
        </p:txBody>
      </p:sp>
      <p:pic>
        <p:nvPicPr>
          <p:cNvPr id="6" name="Picture 5">
            <a:extLst>
              <a:ext uri="{FF2B5EF4-FFF2-40B4-BE49-F238E27FC236}">
                <a16:creationId xmlns:a16="http://schemas.microsoft.com/office/drawing/2014/main" id="{3F4A06E1-7D6A-B54E-B28E-F44253D7B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903" y="7040503"/>
            <a:ext cx="3892187" cy="1463381"/>
          </a:xfrm>
          <a:prstGeom prst="rect">
            <a:avLst/>
          </a:prstGeom>
        </p:spPr>
      </p:pic>
    </p:spTree>
    <p:extLst>
      <p:ext uri="{BB962C8B-B14F-4D97-AF65-F5344CB8AC3E}">
        <p14:creationId xmlns:p14="http://schemas.microsoft.com/office/powerpoint/2010/main" val="14423059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2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47A9E-72A9-414E-A57D-414EAF699791}"/>
              </a:ext>
            </a:extLst>
          </p:cNvPr>
          <p:cNvSpPr>
            <a:spLocks noGrp="1"/>
          </p:cNvSpPr>
          <p:nvPr>
            <p:ph type="title"/>
          </p:nvPr>
        </p:nvSpPr>
        <p:spPr>
          <a:xfrm>
            <a:off x="736599" y="393700"/>
            <a:ext cx="14493875" cy="774700"/>
          </a:xfrm>
        </p:spPr>
        <p:txBody>
          <a:bodyPr/>
          <a:lstStyle/>
          <a:p>
            <a:pPr algn="ctr"/>
            <a:r>
              <a:rPr lang="en-US" dirty="0"/>
              <a:t>Threats At the Base of Maslow’s Hierarchy</a:t>
            </a:r>
          </a:p>
        </p:txBody>
      </p:sp>
      <p:sp>
        <p:nvSpPr>
          <p:cNvPr id="8" name="TextBox 7">
            <a:extLst>
              <a:ext uri="{FF2B5EF4-FFF2-40B4-BE49-F238E27FC236}">
                <a16:creationId xmlns:a16="http://schemas.microsoft.com/office/drawing/2014/main" id="{813201C5-0B97-B247-87EB-8259B6B26B66}"/>
              </a:ext>
            </a:extLst>
          </p:cNvPr>
          <p:cNvSpPr txBox="1"/>
          <p:nvPr/>
        </p:nvSpPr>
        <p:spPr>
          <a:xfrm>
            <a:off x="5400675" y="-3743325"/>
            <a:ext cx="102657" cy="41036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pic>
        <p:nvPicPr>
          <p:cNvPr id="14" name="Picture 13">
            <a:extLst>
              <a:ext uri="{FF2B5EF4-FFF2-40B4-BE49-F238E27FC236}">
                <a16:creationId xmlns:a16="http://schemas.microsoft.com/office/drawing/2014/main" id="{6338F2DB-025A-024B-96E7-43FF0D93D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439" y="781050"/>
            <a:ext cx="11609705" cy="8390031"/>
          </a:xfrm>
          <a:prstGeom prst="rect">
            <a:avLst/>
          </a:prstGeom>
        </p:spPr>
      </p:pic>
      <p:sp>
        <p:nvSpPr>
          <p:cNvPr id="15" name="TextBox 14">
            <a:extLst>
              <a:ext uri="{FF2B5EF4-FFF2-40B4-BE49-F238E27FC236}">
                <a16:creationId xmlns:a16="http://schemas.microsoft.com/office/drawing/2014/main" id="{9F52F06A-694B-B245-8AF7-A25C147194F3}"/>
              </a:ext>
            </a:extLst>
          </p:cNvPr>
          <p:cNvSpPr txBox="1"/>
          <p:nvPr/>
        </p:nvSpPr>
        <p:spPr>
          <a:xfrm>
            <a:off x="8690222" y="7522531"/>
            <a:ext cx="697626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FFFFFF"/>
                </a:solidFill>
                <a:effectLst/>
                <a:uFillTx/>
                <a:latin typeface="+mn-lt"/>
                <a:ea typeface="+mn-ea"/>
                <a:cs typeface="+mn-cs"/>
                <a:sym typeface="Arial"/>
              </a:rPr>
              <a:t>Air, Water, Food, Shelter, Sleep</a:t>
            </a:r>
          </a:p>
        </p:txBody>
      </p:sp>
      <p:sp>
        <p:nvSpPr>
          <p:cNvPr id="16" name="TextBox 15">
            <a:extLst>
              <a:ext uri="{FF2B5EF4-FFF2-40B4-BE49-F238E27FC236}">
                <a16:creationId xmlns:a16="http://schemas.microsoft.com/office/drawing/2014/main" id="{E777B27B-0566-2648-AA37-D2AF319C71A5}"/>
              </a:ext>
            </a:extLst>
          </p:cNvPr>
          <p:cNvSpPr txBox="1"/>
          <p:nvPr/>
        </p:nvSpPr>
        <p:spPr>
          <a:xfrm>
            <a:off x="7983536" y="6046162"/>
            <a:ext cx="595034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3600" dirty="0"/>
              <a:t>Protection, Order, Stability</a:t>
            </a:r>
            <a:endParaRPr kumimoji="0" lang="en-US" sz="3600" b="1" i="0" u="none" strike="noStrike" cap="none" spc="0" normalizeH="0" baseline="0" dirty="0">
              <a:ln>
                <a:noFill/>
              </a:ln>
              <a:solidFill>
                <a:srgbClr val="FFFFFF"/>
              </a:solidFill>
              <a:effectLst/>
              <a:uFillTx/>
              <a:latin typeface="+mn-lt"/>
              <a:ea typeface="+mn-ea"/>
              <a:cs typeface="+mn-cs"/>
              <a:sym typeface="Arial"/>
            </a:endParaRPr>
          </a:p>
        </p:txBody>
      </p:sp>
      <p:sp>
        <p:nvSpPr>
          <p:cNvPr id="17" name="TextBox 16">
            <a:extLst>
              <a:ext uri="{FF2B5EF4-FFF2-40B4-BE49-F238E27FC236}">
                <a16:creationId xmlns:a16="http://schemas.microsoft.com/office/drawing/2014/main" id="{0F3008F2-A932-B940-B346-657A257680E5}"/>
              </a:ext>
            </a:extLst>
          </p:cNvPr>
          <p:cNvSpPr txBox="1"/>
          <p:nvPr/>
        </p:nvSpPr>
        <p:spPr>
          <a:xfrm>
            <a:off x="9352090" y="2052652"/>
            <a:ext cx="5321970"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571500" marR="0" indent="-571500"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solidFill>
                  <a:srgbClr val="FF0000"/>
                </a:solidFill>
              </a:rPr>
              <a:t>Our families</a:t>
            </a:r>
          </a:p>
          <a:p>
            <a:pPr marL="571500" marR="0" indent="-571500"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solidFill>
                  <a:srgbClr val="FF0000"/>
                </a:solidFill>
              </a:rPr>
              <a:t>Our communities</a:t>
            </a:r>
          </a:p>
          <a:p>
            <a:pPr marL="571500" marR="0" indent="-571500"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solidFill>
                  <a:srgbClr val="FF0000"/>
                </a:solidFill>
              </a:rPr>
              <a:t>Those in need </a:t>
            </a:r>
          </a:p>
        </p:txBody>
      </p:sp>
    </p:spTree>
    <p:extLst>
      <p:ext uri="{BB962C8B-B14F-4D97-AF65-F5344CB8AC3E}">
        <p14:creationId xmlns:p14="http://schemas.microsoft.com/office/powerpoint/2010/main" val="23109909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0"/>
                                        <p:tgtEl>
                                          <p:spTgt spid="14"/>
                                        </p:tgtEl>
                                      </p:cBhvr>
                                    </p:animEffect>
                                  </p:childTnLst>
                                </p:cTn>
                              </p:par>
                            </p:childTnLst>
                          </p:cTn>
                        </p:par>
                        <p:par>
                          <p:cTn id="8" fill="hold">
                            <p:stCondLst>
                              <p:cond delay="5000"/>
                            </p:stCondLst>
                            <p:childTnLst>
                              <p:par>
                                <p:cTn id="9" presetID="22" presetClass="entr" presetSubtype="8" fill="hold" grpId="0" nodeType="afterEffect">
                                  <p:stCondLst>
                                    <p:cond delay="300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2000"/>
                                        <p:tgtEl>
                                          <p:spTgt spid="15"/>
                                        </p:tgtEl>
                                      </p:cBhvr>
                                    </p:animEffect>
                                  </p:childTnLst>
                                </p:cTn>
                              </p:par>
                            </p:childTnLst>
                          </p:cTn>
                        </p:par>
                        <p:par>
                          <p:cTn id="12" fill="hold">
                            <p:stCondLst>
                              <p:cond delay="10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2000"/>
                                        <p:tgtEl>
                                          <p:spTgt spid="16"/>
                                        </p:tgtEl>
                                      </p:cBhvr>
                                    </p:animEffect>
                                  </p:childTnLst>
                                </p:cTn>
                              </p:par>
                            </p:childTnLst>
                          </p:cTn>
                        </p:par>
                        <p:par>
                          <p:cTn id="16" fill="hold">
                            <p:stCondLst>
                              <p:cond delay="120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150E-DD1D-224B-B7AA-5C06FD94F7E5}"/>
              </a:ext>
            </a:extLst>
          </p:cNvPr>
          <p:cNvSpPr>
            <a:spLocks noGrp="1"/>
          </p:cNvSpPr>
          <p:nvPr>
            <p:ph type="title"/>
          </p:nvPr>
        </p:nvSpPr>
        <p:spPr/>
        <p:txBody>
          <a:bodyPr/>
          <a:lstStyle/>
          <a:p>
            <a:r>
              <a:rPr lang="en-US" dirty="0"/>
              <a:t>New Area of Focus Statement of Purpose &amp; Goals</a:t>
            </a:r>
          </a:p>
        </p:txBody>
      </p:sp>
      <p:pic>
        <p:nvPicPr>
          <p:cNvPr id="5" name="Picture 4">
            <a:extLst>
              <a:ext uri="{FF2B5EF4-FFF2-40B4-BE49-F238E27FC236}">
                <a16:creationId xmlns:a16="http://schemas.microsoft.com/office/drawing/2014/main" id="{217DA727-5C36-2E4D-92FE-4A0280E33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2" y="1168400"/>
            <a:ext cx="10254342" cy="7690757"/>
          </a:xfrm>
          <a:prstGeom prst="rect">
            <a:avLst/>
          </a:prstGeom>
        </p:spPr>
      </p:pic>
      <p:pic>
        <p:nvPicPr>
          <p:cNvPr id="8" name="Picture 7">
            <a:extLst>
              <a:ext uri="{FF2B5EF4-FFF2-40B4-BE49-F238E27FC236}">
                <a16:creationId xmlns:a16="http://schemas.microsoft.com/office/drawing/2014/main" id="{263671D4-5C9E-AE40-8BF3-03DB82926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22" y="1191260"/>
            <a:ext cx="10254342" cy="7690757"/>
          </a:xfrm>
          <a:prstGeom prst="rect">
            <a:avLst/>
          </a:prstGeom>
        </p:spPr>
      </p:pic>
      <p:grpSp>
        <p:nvGrpSpPr>
          <p:cNvPr id="14" name="Group 13">
            <a:extLst>
              <a:ext uri="{FF2B5EF4-FFF2-40B4-BE49-F238E27FC236}">
                <a16:creationId xmlns:a16="http://schemas.microsoft.com/office/drawing/2014/main" id="{72832351-85B1-5A4C-BF1C-0F0AC94EF622}"/>
              </a:ext>
            </a:extLst>
          </p:cNvPr>
          <p:cNvGrpSpPr/>
          <p:nvPr/>
        </p:nvGrpSpPr>
        <p:grpSpPr>
          <a:xfrm>
            <a:off x="6302828" y="1502229"/>
            <a:ext cx="9423252" cy="6139542"/>
            <a:chOff x="6302828" y="1502229"/>
            <a:chExt cx="9423252" cy="6139542"/>
          </a:xfrm>
        </p:grpSpPr>
        <p:cxnSp>
          <p:nvCxnSpPr>
            <p:cNvPr id="10" name="Straight Connector 9">
              <a:extLst>
                <a:ext uri="{FF2B5EF4-FFF2-40B4-BE49-F238E27FC236}">
                  <a16:creationId xmlns:a16="http://schemas.microsoft.com/office/drawing/2014/main" id="{3F19E245-F258-834A-9774-6E2D21FD08B6}"/>
                </a:ext>
              </a:extLst>
            </p:cNvPr>
            <p:cNvCxnSpPr/>
            <p:nvPr/>
          </p:nvCxnSpPr>
          <p:spPr>
            <a:xfrm flipV="1">
              <a:off x="6335485" y="1502229"/>
              <a:ext cx="8882743" cy="620485"/>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F094CFE9-5BF6-954D-9D0B-ABF934B9A1C7}"/>
                </a:ext>
              </a:extLst>
            </p:cNvPr>
            <p:cNvCxnSpPr>
              <a:cxnSpLocks/>
            </p:cNvCxnSpPr>
            <p:nvPr/>
          </p:nvCxnSpPr>
          <p:spPr>
            <a:xfrm>
              <a:off x="6302828" y="2743200"/>
              <a:ext cx="8425543" cy="4898571"/>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25143B41-A278-DB42-92B1-B17D44D954B4}"/>
                </a:ext>
              </a:extLst>
            </p:cNvPr>
            <p:cNvSpPr txBox="1"/>
            <p:nvPr/>
          </p:nvSpPr>
          <p:spPr>
            <a:xfrm>
              <a:off x="11168742" y="2269141"/>
              <a:ext cx="4557338"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Terrestrial</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Biodiversity</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Fresh Water</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Coast &amp; Marine</a:t>
              </a:r>
            </a:p>
          </p:txBody>
        </p:sp>
      </p:grpSp>
      <p:grpSp>
        <p:nvGrpSpPr>
          <p:cNvPr id="15" name="Group 14">
            <a:extLst>
              <a:ext uri="{FF2B5EF4-FFF2-40B4-BE49-F238E27FC236}">
                <a16:creationId xmlns:a16="http://schemas.microsoft.com/office/drawing/2014/main" id="{DB2E8DF3-291F-FE46-B45B-1E004E3A07C9}"/>
              </a:ext>
            </a:extLst>
          </p:cNvPr>
          <p:cNvGrpSpPr/>
          <p:nvPr/>
        </p:nvGrpSpPr>
        <p:grpSpPr>
          <a:xfrm>
            <a:off x="7442352" y="2456543"/>
            <a:ext cx="7963464" cy="5026840"/>
            <a:chOff x="7533640" y="1502230"/>
            <a:chExt cx="7963464" cy="5026840"/>
          </a:xfrm>
        </p:grpSpPr>
        <p:cxnSp>
          <p:nvCxnSpPr>
            <p:cNvPr id="16" name="Straight Connector 15">
              <a:extLst>
                <a:ext uri="{FF2B5EF4-FFF2-40B4-BE49-F238E27FC236}">
                  <a16:creationId xmlns:a16="http://schemas.microsoft.com/office/drawing/2014/main" id="{383B2422-47F3-5F45-88B3-953ECF868594}"/>
                </a:ext>
              </a:extLst>
            </p:cNvPr>
            <p:cNvCxnSpPr>
              <a:cxnSpLocks/>
            </p:cNvCxnSpPr>
            <p:nvPr/>
          </p:nvCxnSpPr>
          <p:spPr>
            <a:xfrm flipV="1">
              <a:off x="7566297" y="1502230"/>
              <a:ext cx="7651931" cy="1833697"/>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D3A80A5E-1520-2448-9230-5D54D24E223F}"/>
                </a:ext>
              </a:extLst>
            </p:cNvPr>
            <p:cNvCxnSpPr>
              <a:cxnSpLocks/>
            </p:cNvCxnSpPr>
            <p:nvPr/>
          </p:nvCxnSpPr>
          <p:spPr>
            <a:xfrm>
              <a:off x="7533640" y="3956413"/>
              <a:ext cx="7651931" cy="2572657"/>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CA33202C-0336-0046-8C56-DC6D93A2A9D2}"/>
                </a:ext>
              </a:extLst>
            </p:cNvPr>
            <p:cNvSpPr txBox="1"/>
            <p:nvPr/>
          </p:nvSpPr>
          <p:spPr>
            <a:xfrm>
              <a:off x="10941370" y="2568880"/>
              <a:ext cx="4555734"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Peacebuilding</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Human-Wildlife</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Train/Conserve</a:t>
              </a:r>
              <a:endParaRPr kumimoji="0" lang="en-US" sz="4400" b="1" i="0" u="none" strike="noStrike" cap="none" spc="0" normalizeH="0" baseline="0" dirty="0">
                <a:ln>
                  <a:noFill/>
                </a:ln>
                <a:solidFill>
                  <a:srgbClr val="FFFFFF"/>
                </a:solidFill>
                <a:effectLst/>
                <a:uFillTx/>
                <a:latin typeface="+mn-lt"/>
                <a:ea typeface="+mn-ea"/>
                <a:cs typeface="+mn-cs"/>
                <a:sym typeface="Arial"/>
              </a:endParaRPr>
            </a:p>
          </p:txBody>
        </p:sp>
      </p:grpSp>
      <p:grpSp>
        <p:nvGrpSpPr>
          <p:cNvPr id="22" name="Group 21">
            <a:extLst>
              <a:ext uri="{FF2B5EF4-FFF2-40B4-BE49-F238E27FC236}">
                <a16:creationId xmlns:a16="http://schemas.microsoft.com/office/drawing/2014/main" id="{2DEE47B7-E93F-4D4A-9F8F-75A339E17D17}"/>
              </a:ext>
            </a:extLst>
          </p:cNvPr>
          <p:cNvGrpSpPr/>
          <p:nvPr/>
        </p:nvGrpSpPr>
        <p:grpSpPr>
          <a:xfrm>
            <a:off x="6843212" y="3187234"/>
            <a:ext cx="8848526" cy="5026839"/>
            <a:chOff x="6857999" y="1502231"/>
            <a:chExt cx="8848526" cy="5026839"/>
          </a:xfrm>
        </p:grpSpPr>
        <p:cxnSp>
          <p:nvCxnSpPr>
            <p:cNvPr id="23" name="Straight Connector 22">
              <a:extLst>
                <a:ext uri="{FF2B5EF4-FFF2-40B4-BE49-F238E27FC236}">
                  <a16:creationId xmlns:a16="http://schemas.microsoft.com/office/drawing/2014/main" id="{A7BBFA88-1034-2A41-93E1-45C401792332}"/>
                </a:ext>
              </a:extLst>
            </p:cNvPr>
            <p:cNvCxnSpPr>
              <a:cxnSpLocks/>
            </p:cNvCxnSpPr>
            <p:nvPr/>
          </p:nvCxnSpPr>
          <p:spPr>
            <a:xfrm flipV="1">
              <a:off x="6857999" y="1502231"/>
              <a:ext cx="8360229" cy="3561189"/>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85199EE2-7328-BD40-8CF3-9DF4C47F79BC}"/>
                </a:ext>
              </a:extLst>
            </p:cNvPr>
            <p:cNvCxnSpPr>
              <a:cxnSpLocks/>
            </p:cNvCxnSpPr>
            <p:nvPr/>
          </p:nvCxnSpPr>
          <p:spPr>
            <a:xfrm>
              <a:off x="6857999" y="5794110"/>
              <a:ext cx="8327572" cy="734960"/>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25" name="TextBox 24">
              <a:extLst>
                <a:ext uri="{FF2B5EF4-FFF2-40B4-BE49-F238E27FC236}">
                  <a16:creationId xmlns:a16="http://schemas.microsoft.com/office/drawing/2014/main" id="{502D8DCC-232C-8F42-BD87-721B821F0596}"/>
                </a:ext>
              </a:extLst>
            </p:cNvPr>
            <p:cNvSpPr txBox="1"/>
            <p:nvPr/>
          </p:nvSpPr>
          <p:spPr>
            <a:xfrm>
              <a:off x="10802939" y="3382886"/>
              <a:ext cx="4903586"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err="1">
                  <a:ln>
                    <a:noFill/>
                  </a:ln>
                  <a:solidFill>
                    <a:srgbClr val="FFFFFF"/>
                  </a:solidFill>
                  <a:effectLst/>
                  <a:uFillTx/>
                  <a:latin typeface="+mn-lt"/>
                  <a:ea typeface="+mn-ea"/>
                  <a:cs typeface="+mn-cs"/>
                  <a:sym typeface="Arial"/>
                </a:rPr>
                <a:t>Agro</a:t>
              </a:r>
              <a:r>
                <a:rPr kumimoji="0" lang="en-US" sz="4400" b="1" i="0" u="none" strike="noStrike" cap="none" spc="0" normalizeH="0" baseline="0" dirty="0">
                  <a:ln>
                    <a:noFill/>
                  </a:ln>
                  <a:solidFill>
                    <a:srgbClr val="FFFFFF"/>
                  </a:solidFill>
                  <a:effectLst/>
                  <a:uFillTx/>
                  <a:latin typeface="+mn-lt"/>
                  <a:ea typeface="+mn-ea"/>
                  <a:cs typeface="+mn-cs"/>
                  <a:sym typeface="Arial"/>
                </a:rPr>
                <a:t> Awareness</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Aquaculture</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Indigenous</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Food Security</a:t>
              </a:r>
              <a:endParaRPr kumimoji="0" lang="en-US" sz="4400" b="1" i="0" u="none" strike="noStrike" cap="none" spc="0" normalizeH="0" baseline="0" dirty="0">
                <a:ln>
                  <a:noFill/>
                </a:ln>
                <a:solidFill>
                  <a:srgbClr val="FFFFFF"/>
                </a:solidFill>
                <a:effectLst/>
                <a:uFillTx/>
                <a:latin typeface="+mn-lt"/>
                <a:ea typeface="+mn-ea"/>
                <a:cs typeface="+mn-cs"/>
                <a:sym typeface="Arial"/>
              </a:endParaRPr>
            </a:p>
          </p:txBody>
        </p:sp>
      </p:grpSp>
      <p:grpSp>
        <p:nvGrpSpPr>
          <p:cNvPr id="28" name="Group 27">
            <a:extLst>
              <a:ext uri="{FF2B5EF4-FFF2-40B4-BE49-F238E27FC236}">
                <a16:creationId xmlns:a16="http://schemas.microsoft.com/office/drawing/2014/main" id="{460BEAAC-6F96-2346-B4A2-9A4F0F15A65E}"/>
              </a:ext>
            </a:extLst>
          </p:cNvPr>
          <p:cNvGrpSpPr/>
          <p:nvPr/>
        </p:nvGrpSpPr>
        <p:grpSpPr>
          <a:xfrm>
            <a:off x="4669971" y="3667489"/>
            <a:ext cx="9458905" cy="5026838"/>
            <a:chOff x="6460156" y="1502232"/>
            <a:chExt cx="9458905" cy="5026838"/>
          </a:xfrm>
        </p:grpSpPr>
        <p:cxnSp>
          <p:nvCxnSpPr>
            <p:cNvPr id="29" name="Straight Connector 28">
              <a:extLst>
                <a:ext uri="{FF2B5EF4-FFF2-40B4-BE49-F238E27FC236}">
                  <a16:creationId xmlns:a16="http://schemas.microsoft.com/office/drawing/2014/main" id="{99B6FC08-78D1-A04D-BCCF-3F7AA76BAC5D}"/>
                </a:ext>
              </a:extLst>
            </p:cNvPr>
            <p:cNvCxnSpPr>
              <a:cxnSpLocks/>
            </p:cNvCxnSpPr>
            <p:nvPr/>
          </p:nvCxnSpPr>
          <p:spPr>
            <a:xfrm flipV="1">
              <a:off x="6460156" y="1502232"/>
              <a:ext cx="8758072" cy="4247546"/>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81945A21-30D6-E94B-A8C6-039C6A3F0602}"/>
                </a:ext>
              </a:extLst>
            </p:cNvPr>
            <p:cNvCxnSpPr>
              <a:cxnSpLocks/>
            </p:cNvCxnSpPr>
            <p:nvPr/>
          </p:nvCxnSpPr>
          <p:spPr>
            <a:xfrm>
              <a:off x="6460156" y="6422494"/>
              <a:ext cx="8725415" cy="106576"/>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31" name="TextBox 30">
              <a:extLst>
                <a:ext uri="{FF2B5EF4-FFF2-40B4-BE49-F238E27FC236}">
                  <a16:creationId xmlns:a16="http://schemas.microsoft.com/office/drawing/2014/main" id="{D84FD137-38B0-374E-8892-02ACC51E1981}"/>
                </a:ext>
              </a:extLst>
            </p:cNvPr>
            <p:cNvSpPr txBox="1"/>
            <p:nvPr/>
          </p:nvSpPr>
          <p:spPr>
            <a:xfrm>
              <a:off x="10449615" y="4031797"/>
              <a:ext cx="5469446"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Renewable Energy</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Clean Cooking</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Transportation</a:t>
              </a:r>
            </a:p>
          </p:txBody>
        </p:sp>
      </p:grpSp>
    </p:spTree>
    <p:extLst>
      <p:ext uri="{BB962C8B-B14F-4D97-AF65-F5344CB8AC3E}">
        <p14:creationId xmlns:p14="http://schemas.microsoft.com/office/powerpoint/2010/main" val="36043924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3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150E-DD1D-224B-B7AA-5C06FD94F7E5}"/>
              </a:ext>
            </a:extLst>
          </p:cNvPr>
          <p:cNvSpPr>
            <a:spLocks noGrp="1"/>
          </p:cNvSpPr>
          <p:nvPr>
            <p:ph type="title"/>
          </p:nvPr>
        </p:nvSpPr>
        <p:spPr/>
        <p:txBody>
          <a:bodyPr/>
          <a:lstStyle/>
          <a:p>
            <a:r>
              <a:rPr lang="en-US" dirty="0"/>
              <a:t>New Area of Focus Statement of Purpose &amp; Goals</a:t>
            </a:r>
          </a:p>
        </p:txBody>
      </p:sp>
      <p:pic>
        <p:nvPicPr>
          <p:cNvPr id="5" name="Picture 4">
            <a:extLst>
              <a:ext uri="{FF2B5EF4-FFF2-40B4-BE49-F238E27FC236}">
                <a16:creationId xmlns:a16="http://schemas.microsoft.com/office/drawing/2014/main" id="{217DA727-5C36-2E4D-92FE-4A0280E33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2" y="1168400"/>
            <a:ext cx="10254342" cy="7690757"/>
          </a:xfrm>
          <a:prstGeom prst="rect">
            <a:avLst/>
          </a:prstGeom>
        </p:spPr>
      </p:pic>
      <p:pic>
        <p:nvPicPr>
          <p:cNvPr id="8" name="Picture 7">
            <a:extLst>
              <a:ext uri="{FF2B5EF4-FFF2-40B4-BE49-F238E27FC236}">
                <a16:creationId xmlns:a16="http://schemas.microsoft.com/office/drawing/2014/main" id="{263671D4-5C9E-AE40-8BF3-03DB82926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22" y="1191260"/>
            <a:ext cx="10254342" cy="7690757"/>
          </a:xfrm>
          <a:prstGeom prst="rect">
            <a:avLst/>
          </a:prstGeom>
        </p:spPr>
      </p:pic>
      <p:grpSp>
        <p:nvGrpSpPr>
          <p:cNvPr id="34" name="Group 33">
            <a:extLst>
              <a:ext uri="{FF2B5EF4-FFF2-40B4-BE49-F238E27FC236}">
                <a16:creationId xmlns:a16="http://schemas.microsoft.com/office/drawing/2014/main" id="{4FA233DF-490A-E64C-8602-54DDFED94553}"/>
              </a:ext>
            </a:extLst>
          </p:cNvPr>
          <p:cNvGrpSpPr/>
          <p:nvPr/>
        </p:nvGrpSpPr>
        <p:grpSpPr>
          <a:xfrm>
            <a:off x="2220686" y="3819889"/>
            <a:ext cx="12728715" cy="5026838"/>
            <a:chOff x="3858471" y="1502232"/>
            <a:chExt cx="12728715" cy="5026838"/>
          </a:xfrm>
        </p:grpSpPr>
        <p:cxnSp>
          <p:nvCxnSpPr>
            <p:cNvPr id="35" name="Straight Connector 34">
              <a:extLst>
                <a:ext uri="{FF2B5EF4-FFF2-40B4-BE49-F238E27FC236}">
                  <a16:creationId xmlns:a16="http://schemas.microsoft.com/office/drawing/2014/main" id="{D12433CA-194C-5A4C-BE9D-0F901586E68F}"/>
                </a:ext>
              </a:extLst>
            </p:cNvPr>
            <p:cNvCxnSpPr>
              <a:cxnSpLocks/>
            </p:cNvCxnSpPr>
            <p:nvPr/>
          </p:nvCxnSpPr>
          <p:spPr>
            <a:xfrm flipV="1">
              <a:off x="3858471" y="1502232"/>
              <a:ext cx="11359757" cy="3444124"/>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C714309E-066D-1241-8D20-819E3B89FB65}"/>
                </a:ext>
              </a:extLst>
            </p:cNvPr>
            <p:cNvCxnSpPr>
              <a:cxnSpLocks/>
            </p:cNvCxnSpPr>
            <p:nvPr/>
          </p:nvCxnSpPr>
          <p:spPr>
            <a:xfrm>
              <a:off x="3858471" y="5617409"/>
              <a:ext cx="11327100" cy="911661"/>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37" name="TextBox 36">
              <a:extLst>
                <a:ext uri="{FF2B5EF4-FFF2-40B4-BE49-F238E27FC236}">
                  <a16:creationId xmlns:a16="http://schemas.microsoft.com/office/drawing/2014/main" id="{9E136EE5-D316-EA46-9F3A-6EB0508D3B64}"/>
                </a:ext>
              </a:extLst>
            </p:cNvPr>
            <p:cNvSpPr txBox="1"/>
            <p:nvPr/>
          </p:nvSpPr>
          <p:spPr>
            <a:xfrm>
              <a:off x="9676640" y="3668527"/>
              <a:ext cx="6910546"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Adaptation &amp; Resilience</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Support the vulnerable</a:t>
              </a:r>
              <a:endParaRPr kumimoji="0" lang="en-US" sz="4400" b="1" i="0" u="none" strike="noStrike" cap="none" spc="0" normalizeH="0" baseline="0" dirty="0">
                <a:ln>
                  <a:noFill/>
                </a:ln>
                <a:solidFill>
                  <a:srgbClr val="FFFFFF"/>
                </a:solidFill>
                <a:effectLst/>
                <a:uFillTx/>
                <a:latin typeface="+mn-lt"/>
                <a:ea typeface="+mn-ea"/>
                <a:cs typeface="+mn-cs"/>
                <a:sym typeface="Arial"/>
              </a:endParaRPr>
            </a:p>
          </p:txBody>
        </p:sp>
      </p:grpSp>
      <p:grpSp>
        <p:nvGrpSpPr>
          <p:cNvPr id="40" name="Group 39">
            <a:extLst>
              <a:ext uri="{FF2B5EF4-FFF2-40B4-BE49-F238E27FC236}">
                <a16:creationId xmlns:a16="http://schemas.microsoft.com/office/drawing/2014/main" id="{9996AC52-096F-0A4D-9FB9-568A5EFD7CD8}"/>
              </a:ext>
            </a:extLst>
          </p:cNvPr>
          <p:cNvGrpSpPr/>
          <p:nvPr/>
        </p:nvGrpSpPr>
        <p:grpSpPr>
          <a:xfrm>
            <a:off x="979196" y="1621337"/>
            <a:ext cx="14214662" cy="4115177"/>
            <a:chOff x="3858471" y="1502232"/>
            <a:chExt cx="14214662" cy="4115177"/>
          </a:xfrm>
        </p:grpSpPr>
        <p:cxnSp>
          <p:nvCxnSpPr>
            <p:cNvPr id="41" name="Straight Connector 40">
              <a:extLst>
                <a:ext uri="{FF2B5EF4-FFF2-40B4-BE49-F238E27FC236}">
                  <a16:creationId xmlns:a16="http://schemas.microsoft.com/office/drawing/2014/main" id="{B602361C-BD8F-3944-BB39-3D81B2FA0E93}"/>
                </a:ext>
              </a:extLst>
            </p:cNvPr>
            <p:cNvCxnSpPr>
              <a:cxnSpLocks/>
            </p:cNvCxnSpPr>
            <p:nvPr/>
          </p:nvCxnSpPr>
          <p:spPr>
            <a:xfrm flipV="1">
              <a:off x="3858471" y="1502232"/>
              <a:ext cx="11359757" cy="3444124"/>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F8EC562F-1B15-6149-985B-E85944C6FD5A}"/>
                </a:ext>
              </a:extLst>
            </p:cNvPr>
            <p:cNvCxnSpPr>
              <a:cxnSpLocks/>
            </p:cNvCxnSpPr>
            <p:nvPr/>
          </p:nvCxnSpPr>
          <p:spPr>
            <a:xfrm flipV="1">
              <a:off x="3858471" y="5493729"/>
              <a:ext cx="11475512" cy="123680"/>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43" name="TextBox 42">
              <a:extLst>
                <a:ext uri="{FF2B5EF4-FFF2-40B4-BE49-F238E27FC236}">
                  <a16:creationId xmlns:a16="http://schemas.microsoft.com/office/drawing/2014/main" id="{B2B03978-C244-7349-8745-7C85F8740EF1}"/>
                </a:ext>
              </a:extLst>
            </p:cNvPr>
            <p:cNvSpPr txBox="1"/>
            <p:nvPr/>
          </p:nvSpPr>
          <p:spPr>
            <a:xfrm>
              <a:off x="10817942" y="3384310"/>
              <a:ext cx="725519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Environmental Education</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Advocacy Initiatives</a:t>
              </a:r>
              <a:endParaRPr kumimoji="0" lang="en-US" sz="4400" b="1" i="0" u="none" strike="noStrike" cap="none" spc="0" normalizeH="0" baseline="0" dirty="0">
                <a:ln>
                  <a:noFill/>
                </a:ln>
                <a:solidFill>
                  <a:srgbClr val="FFFFFF"/>
                </a:solidFill>
                <a:effectLst/>
                <a:uFillTx/>
                <a:latin typeface="+mn-lt"/>
                <a:ea typeface="+mn-ea"/>
                <a:cs typeface="+mn-cs"/>
                <a:sym typeface="Arial"/>
              </a:endParaRPr>
            </a:p>
          </p:txBody>
        </p:sp>
      </p:grpSp>
      <p:grpSp>
        <p:nvGrpSpPr>
          <p:cNvPr id="45" name="Group 44">
            <a:extLst>
              <a:ext uri="{FF2B5EF4-FFF2-40B4-BE49-F238E27FC236}">
                <a16:creationId xmlns:a16="http://schemas.microsoft.com/office/drawing/2014/main" id="{2271EE80-7FC9-3646-9E09-42E80E8C3644}"/>
              </a:ext>
            </a:extLst>
          </p:cNvPr>
          <p:cNvGrpSpPr/>
          <p:nvPr/>
        </p:nvGrpSpPr>
        <p:grpSpPr>
          <a:xfrm>
            <a:off x="1606064" y="1630886"/>
            <a:ext cx="12351231" cy="3593766"/>
            <a:chOff x="3858471" y="3972142"/>
            <a:chExt cx="12351231" cy="3593766"/>
          </a:xfrm>
        </p:grpSpPr>
        <p:cxnSp>
          <p:nvCxnSpPr>
            <p:cNvPr id="46" name="Straight Connector 45">
              <a:extLst>
                <a:ext uri="{FF2B5EF4-FFF2-40B4-BE49-F238E27FC236}">
                  <a16:creationId xmlns:a16="http://schemas.microsoft.com/office/drawing/2014/main" id="{BB59553B-AD18-C04E-86FB-527CFBE591C7}"/>
                </a:ext>
              </a:extLst>
            </p:cNvPr>
            <p:cNvCxnSpPr>
              <a:cxnSpLocks/>
            </p:cNvCxnSpPr>
            <p:nvPr/>
          </p:nvCxnSpPr>
          <p:spPr>
            <a:xfrm flipV="1">
              <a:off x="3858471" y="3972142"/>
              <a:ext cx="12351231" cy="974214"/>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E5E8AD7C-1F88-1740-9870-4D766C044B3D}"/>
                </a:ext>
              </a:extLst>
            </p:cNvPr>
            <p:cNvCxnSpPr>
              <a:cxnSpLocks/>
            </p:cNvCxnSpPr>
            <p:nvPr/>
          </p:nvCxnSpPr>
          <p:spPr>
            <a:xfrm>
              <a:off x="3858471" y="5617409"/>
              <a:ext cx="10732889" cy="1948499"/>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48" name="TextBox 47">
              <a:extLst>
                <a:ext uri="{FF2B5EF4-FFF2-40B4-BE49-F238E27FC236}">
                  <a16:creationId xmlns:a16="http://schemas.microsoft.com/office/drawing/2014/main" id="{B432C3D9-9547-0D4E-B383-9E001A2F489C}"/>
                </a:ext>
              </a:extLst>
            </p:cNvPr>
            <p:cNvSpPr txBox="1"/>
            <p:nvPr/>
          </p:nvSpPr>
          <p:spPr>
            <a:xfrm>
              <a:off x="10417777" y="4778816"/>
              <a:ext cx="5751575"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Circular Economies</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Food Waste</a:t>
              </a:r>
              <a:endParaRPr kumimoji="0" lang="en-US" sz="4400" b="1" i="0" u="none" strike="noStrike" cap="none" spc="0" normalizeH="0" baseline="0" dirty="0">
                <a:ln>
                  <a:noFill/>
                </a:ln>
                <a:solidFill>
                  <a:srgbClr val="FFFFFF"/>
                </a:solidFill>
                <a:effectLst/>
                <a:uFillTx/>
                <a:latin typeface="+mn-lt"/>
                <a:ea typeface="+mn-ea"/>
                <a:cs typeface="+mn-cs"/>
                <a:sym typeface="Arial"/>
              </a:endParaRPr>
            </a:p>
          </p:txBody>
        </p:sp>
      </p:grpSp>
      <p:grpSp>
        <p:nvGrpSpPr>
          <p:cNvPr id="51" name="Group 50">
            <a:extLst>
              <a:ext uri="{FF2B5EF4-FFF2-40B4-BE49-F238E27FC236}">
                <a16:creationId xmlns:a16="http://schemas.microsoft.com/office/drawing/2014/main" id="{254957CA-D873-3D44-AD07-1257B286AE4D}"/>
              </a:ext>
            </a:extLst>
          </p:cNvPr>
          <p:cNvGrpSpPr/>
          <p:nvPr/>
        </p:nvGrpSpPr>
        <p:grpSpPr>
          <a:xfrm>
            <a:off x="3747269" y="1385221"/>
            <a:ext cx="11881863" cy="4006781"/>
            <a:chOff x="3858471" y="4946356"/>
            <a:chExt cx="11881863" cy="4006781"/>
          </a:xfrm>
        </p:grpSpPr>
        <p:cxnSp>
          <p:nvCxnSpPr>
            <p:cNvPr id="52" name="Straight Connector 51">
              <a:extLst>
                <a:ext uri="{FF2B5EF4-FFF2-40B4-BE49-F238E27FC236}">
                  <a16:creationId xmlns:a16="http://schemas.microsoft.com/office/drawing/2014/main" id="{5E908F14-60E8-3746-9276-6A62369F7C7B}"/>
                </a:ext>
              </a:extLst>
            </p:cNvPr>
            <p:cNvCxnSpPr>
              <a:cxnSpLocks/>
            </p:cNvCxnSpPr>
            <p:nvPr/>
          </p:nvCxnSpPr>
          <p:spPr>
            <a:xfrm>
              <a:off x="3858471" y="4946356"/>
              <a:ext cx="11881863" cy="508264"/>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9EBD4E3D-AFB8-6647-82F7-CADCFB08928D}"/>
                </a:ext>
              </a:extLst>
            </p:cNvPr>
            <p:cNvCxnSpPr>
              <a:cxnSpLocks/>
            </p:cNvCxnSpPr>
            <p:nvPr/>
          </p:nvCxnSpPr>
          <p:spPr>
            <a:xfrm>
              <a:off x="3858471" y="5617409"/>
              <a:ext cx="10288045" cy="3335728"/>
            </a:xfrm>
            <a:prstGeom prst="line">
              <a:avLst/>
            </a:prstGeom>
            <a:noFill/>
            <a:ln w="6350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54" name="TextBox 53">
              <a:extLst>
                <a:ext uri="{FF2B5EF4-FFF2-40B4-BE49-F238E27FC236}">
                  <a16:creationId xmlns:a16="http://schemas.microsoft.com/office/drawing/2014/main" id="{12E64C58-F7AA-8141-AA56-096319D9A56E}"/>
                </a:ext>
              </a:extLst>
            </p:cNvPr>
            <p:cNvSpPr txBox="1"/>
            <p:nvPr/>
          </p:nvSpPr>
          <p:spPr>
            <a:xfrm>
              <a:off x="9535041" y="5763342"/>
              <a:ext cx="40251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rgbClr val="FFFFFF"/>
                  </a:solidFill>
                  <a:effectLst/>
                  <a:uFillTx/>
                  <a:latin typeface="+mn-lt"/>
                  <a:ea typeface="+mn-ea"/>
                  <a:cs typeface="+mn-cs"/>
                  <a:sym typeface="Arial"/>
                </a:rPr>
                <a:t>Public Health</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4400" dirty="0"/>
                <a:t>Toxins</a:t>
              </a:r>
              <a:endParaRPr kumimoji="0" lang="en-US" sz="4400" b="1" i="0" u="none" strike="noStrike" cap="none" spc="0" normalizeH="0" baseline="0" dirty="0">
                <a:ln>
                  <a:noFill/>
                </a:ln>
                <a:solidFill>
                  <a:srgbClr val="FFFFFF"/>
                </a:solidFill>
                <a:effectLst/>
                <a:uFillTx/>
                <a:latin typeface="+mn-lt"/>
                <a:ea typeface="+mn-ea"/>
                <a:cs typeface="+mn-cs"/>
                <a:sym typeface="Arial"/>
              </a:endParaRPr>
            </a:p>
          </p:txBody>
        </p:sp>
      </p:grpSp>
    </p:spTree>
    <p:extLst>
      <p:ext uri="{BB962C8B-B14F-4D97-AF65-F5344CB8AC3E}">
        <p14:creationId xmlns:p14="http://schemas.microsoft.com/office/powerpoint/2010/main" val="5731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3000"/>
                                        <p:tgtEl>
                                          <p:spTgt spid="34"/>
                                        </p:tgtEl>
                                      </p:cBhvr>
                                    </p:animEffec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30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3000"/>
                                        <p:tgtEl>
                                          <p:spTgt spid="45"/>
                                        </p:tgtEl>
                                      </p:cBhvr>
                                    </p:animEffec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3000"/>
                                        <p:tgtEl>
                                          <p:spTgt spid="51"/>
                                        </p:tgtEl>
                                      </p:cBhvr>
                                    </p:animEffect>
                                  </p:childTnLst>
                                  <p:subTnLst>
                                    <p:set>
                                      <p:cBhvr override="childStyle">
                                        <p:cTn dur="1" fill="hold" display="0" masterRel="nextClick" afterEffect="1"/>
                                        <p:tgtEl>
                                          <p:spTgt spid="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7E3F-F2E1-EB4C-8B5C-7F8926D49895}"/>
              </a:ext>
            </a:extLst>
          </p:cNvPr>
          <p:cNvSpPr>
            <a:spLocks noGrp="1"/>
          </p:cNvSpPr>
          <p:nvPr>
            <p:ph type="title"/>
          </p:nvPr>
        </p:nvSpPr>
        <p:spPr/>
        <p:txBody>
          <a:bodyPr/>
          <a:lstStyle/>
          <a:p>
            <a:pPr algn="ctr"/>
            <a:r>
              <a:rPr lang="en-US" dirty="0"/>
              <a:t>RI President Holger Knaack - October 2020</a:t>
            </a:r>
            <a:br>
              <a:rPr lang="en-US" dirty="0"/>
            </a:br>
            <a:r>
              <a:rPr lang="en-US" dirty="0"/>
              <a:t>On the Climate Crisis</a:t>
            </a:r>
          </a:p>
        </p:txBody>
      </p:sp>
      <p:sp>
        <p:nvSpPr>
          <p:cNvPr id="3" name="Text Placeholder 2">
            <a:extLst>
              <a:ext uri="{FF2B5EF4-FFF2-40B4-BE49-F238E27FC236}">
                <a16:creationId xmlns:a16="http://schemas.microsoft.com/office/drawing/2014/main" id="{4C15C38B-D7BF-B24A-8C09-BB417CB5F113}"/>
              </a:ext>
            </a:extLst>
          </p:cNvPr>
          <p:cNvSpPr>
            <a:spLocks noGrp="1"/>
          </p:cNvSpPr>
          <p:nvPr>
            <p:ph type="body" sz="quarter" idx="1"/>
          </p:nvPr>
        </p:nvSpPr>
        <p:spPr>
          <a:xfrm>
            <a:off x="1127760" y="2286000"/>
            <a:ext cx="13898880" cy="6004560"/>
          </a:xfrm>
        </p:spPr>
        <p:txBody>
          <a:bodyPr/>
          <a:lstStyle/>
          <a:p>
            <a:pPr>
              <a:spcBef>
                <a:spcPts val="1900"/>
              </a:spcBef>
            </a:pPr>
            <a:r>
              <a:rPr lang="en-US" sz="4000" b="0" i="1" dirty="0"/>
              <a:t>Whenever we don’t want to put things on the table, we say it is political.  </a:t>
            </a:r>
          </a:p>
          <a:p>
            <a:pPr>
              <a:spcBef>
                <a:spcPts val="1900"/>
              </a:spcBef>
            </a:pPr>
            <a:r>
              <a:rPr lang="en-US" sz="4000" b="0" i="1" dirty="0"/>
              <a:t>The best example is Rotary’s new Seventh Area of Focus, the environment.  There are many people saying we shouldn’t talk about climate change because that is political.  </a:t>
            </a:r>
          </a:p>
          <a:p>
            <a:pPr>
              <a:spcBef>
                <a:spcPts val="1900"/>
              </a:spcBef>
            </a:pPr>
            <a:r>
              <a:rPr lang="en-US" sz="4000" b="0" i="1" dirty="0"/>
              <a:t>In my view, it is definitely not political. It is a fact, which is why it is important. If things are obviously wrong, then we have to say so.</a:t>
            </a:r>
          </a:p>
          <a:p>
            <a:endParaRPr lang="en-US" sz="4000" i="1" dirty="0"/>
          </a:p>
        </p:txBody>
      </p:sp>
    </p:spTree>
    <p:extLst>
      <p:ext uri="{BB962C8B-B14F-4D97-AF65-F5344CB8AC3E}">
        <p14:creationId xmlns:p14="http://schemas.microsoft.com/office/powerpoint/2010/main" val="389029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500"/>
                                  </p:stCondLst>
                                  <p:childTnLst>
                                    <p:set>
                                      <p:cBhvr>
                                        <p:cTn id="6" dur="1" fill="hold">
                                          <p:stCondLst>
                                            <p:cond delay="0"/>
                                          </p:stCondLst>
                                        </p:cTn>
                                        <p:tgtEl>
                                          <p:spTgt spid="3">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C9BB-9C24-C64C-8EA9-650D96F39D80}"/>
              </a:ext>
            </a:extLst>
          </p:cNvPr>
          <p:cNvSpPr>
            <a:spLocks noGrp="1"/>
          </p:cNvSpPr>
          <p:nvPr>
            <p:ph type="title"/>
          </p:nvPr>
        </p:nvSpPr>
        <p:spPr>
          <a:xfrm>
            <a:off x="736600" y="393700"/>
            <a:ext cx="14541500" cy="877126"/>
          </a:xfrm>
        </p:spPr>
        <p:txBody>
          <a:bodyPr/>
          <a:lstStyle/>
          <a:p>
            <a:pPr algn="ctr"/>
            <a:r>
              <a:rPr lang="en-US" dirty="0"/>
              <a:t>Rotary’s Historic Power is PARTNERSHIP</a:t>
            </a:r>
          </a:p>
        </p:txBody>
      </p:sp>
      <p:grpSp>
        <p:nvGrpSpPr>
          <p:cNvPr id="25" name="Group 24">
            <a:extLst>
              <a:ext uri="{FF2B5EF4-FFF2-40B4-BE49-F238E27FC236}">
                <a16:creationId xmlns:a16="http://schemas.microsoft.com/office/drawing/2014/main" id="{A17F4BB5-582B-0149-9979-6EDB1F584F73}"/>
              </a:ext>
            </a:extLst>
          </p:cNvPr>
          <p:cNvGrpSpPr/>
          <p:nvPr/>
        </p:nvGrpSpPr>
        <p:grpSpPr>
          <a:xfrm>
            <a:off x="1400511" y="5801150"/>
            <a:ext cx="4498285" cy="1934590"/>
            <a:chOff x="1400511" y="5801150"/>
            <a:chExt cx="4498285" cy="1934590"/>
          </a:xfrm>
        </p:grpSpPr>
        <p:sp>
          <p:nvSpPr>
            <p:cNvPr id="10" name="TextBox 9">
              <a:extLst>
                <a:ext uri="{FF2B5EF4-FFF2-40B4-BE49-F238E27FC236}">
                  <a16:creationId xmlns:a16="http://schemas.microsoft.com/office/drawing/2014/main" id="{5A25EC98-0F38-4742-A163-96E5BDB0E966}"/>
                </a:ext>
              </a:extLst>
            </p:cNvPr>
            <p:cNvSpPr txBox="1"/>
            <p:nvPr/>
          </p:nvSpPr>
          <p:spPr>
            <a:xfrm>
              <a:off x="1400511" y="6607226"/>
              <a:ext cx="3124253"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Local/State</a:t>
              </a:r>
            </a:p>
            <a:p>
              <a:pPr marL="0" marR="0" indent="0" algn="ctr" defTabSz="457200" rtl="0" fontAlgn="auto" latinLnBrk="0" hangingPunct="0">
                <a:lnSpc>
                  <a:spcPts val="4000"/>
                </a:lnSpc>
                <a:spcBef>
                  <a:spcPts val="0"/>
                </a:spcBef>
                <a:spcAft>
                  <a:spcPts val="0"/>
                </a:spcAft>
                <a:buClrTx/>
                <a:buSzTx/>
                <a:buFontTx/>
                <a:buNone/>
                <a:tabLst/>
              </a:pPr>
              <a:r>
                <a:rPr lang="en-US" sz="4000" dirty="0">
                  <a:solidFill>
                    <a:srgbClr val="00B050"/>
                  </a:solidFill>
                </a:rPr>
                <a:t>Government</a:t>
              </a:r>
              <a:endParaRPr kumimoji="0" lang="en-US" sz="4000" b="1" i="0" u="none" strike="noStrike" cap="none" spc="0" normalizeH="0" baseline="0" dirty="0">
                <a:ln>
                  <a:noFill/>
                </a:ln>
                <a:solidFill>
                  <a:srgbClr val="00B050"/>
                </a:solidFill>
                <a:effectLst/>
                <a:uFillTx/>
                <a:latin typeface="+mn-lt"/>
                <a:ea typeface="+mn-ea"/>
                <a:cs typeface="+mn-cs"/>
                <a:sym typeface="Arial"/>
              </a:endParaRPr>
            </a:p>
          </p:txBody>
        </p:sp>
        <p:sp>
          <p:nvSpPr>
            <p:cNvPr id="14" name="Left-Right Arrow 13">
              <a:extLst>
                <a:ext uri="{FF2B5EF4-FFF2-40B4-BE49-F238E27FC236}">
                  <a16:creationId xmlns:a16="http://schemas.microsoft.com/office/drawing/2014/main" id="{9CFD8798-DE0B-3644-9DB5-19EF73BA58DB}"/>
                </a:ext>
              </a:extLst>
            </p:cNvPr>
            <p:cNvSpPr/>
            <p:nvPr/>
          </p:nvSpPr>
          <p:spPr>
            <a:xfrm rot="19511610">
              <a:off x="4552193" y="5801150"/>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3" name="Group 22">
            <a:extLst>
              <a:ext uri="{FF2B5EF4-FFF2-40B4-BE49-F238E27FC236}">
                <a16:creationId xmlns:a16="http://schemas.microsoft.com/office/drawing/2014/main" id="{21121048-94F4-8449-A83F-6E2239E354BB}"/>
              </a:ext>
            </a:extLst>
          </p:cNvPr>
          <p:cNvGrpSpPr/>
          <p:nvPr/>
        </p:nvGrpSpPr>
        <p:grpSpPr>
          <a:xfrm>
            <a:off x="9910687" y="5692235"/>
            <a:ext cx="4944802" cy="2043505"/>
            <a:chOff x="9910687" y="5692235"/>
            <a:chExt cx="4944802" cy="2043505"/>
          </a:xfrm>
        </p:grpSpPr>
        <p:sp>
          <p:nvSpPr>
            <p:cNvPr id="8" name="TextBox 7">
              <a:extLst>
                <a:ext uri="{FF2B5EF4-FFF2-40B4-BE49-F238E27FC236}">
                  <a16:creationId xmlns:a16="http://schemas.microsoft.com/office/drawing/2014/main" id="{FA061C90-5BFB-EB4D-A5A9-86799512F1C8}"/>
                </a:ext>
              </a:extLst>
            </p:cNvPr>
            <p:cNvSpPr txBox="1"/>
            <p:nvPr/>
          </p:nvSpPr>
          <p:spPr>
            <a:xfrm>
              <a:off x="11284719" y="6607226"/>
              <a:ext cx="3570770"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Universities</a:t>
              </a:r>
            </a:p>
            <a:p>
              <a:pPr marL="0" marR="0" indent="0" algn="ctr" defTabSz="457200" rtl="0" fontAlgn="auto" latinLnBrk="0" hangingPunct="0">
                <a:lnSpc>
                  <a:spcPts val="4000"/>
                </a:lnSpc>
                <a:spcBef>
                  <a:spcPts val="0"/>
                </a:spcBef>
                <a:spcAft>
                  <a:spcPts val="0"/>
                </a:spcAft>
                <a:buClrTx/>
                <a:buSzTx/>
                <a:buFontTx/>
                <a:buNone/>
                <a:tabLst/>
              </a:pPr>
              <a:r>
                <a:rPr lang="en-US" sz="4000" dirty="0">
                  <a:solidFill>
                    <a:srgbClr val="00B050"/>
                  </a:solidFill>
                </a:rPr>
                <a:t>Academics</a:t>
              </a:r>
              <a:endParaRPr kumimoji="0" lang="en-US" sz="4000" b="1" i="0" u="none" strike="noStrike" cap="none" spc="0" normalizeH="0" baseline="0" dirty="0">
                <a:ln>
                  <a:noFill/>
                </a:ln>
                <a:solidFill>
                  <a:srgbClr val="00B050"/>
                </a:solidFill>
                <a:effectLst/>
                <a:uFillTx/>
                <a:latin typeface="+mn-lt"/>
                <a:ea typeface="+mn-ea"/>
                <a:cs typeface="+mn-cs"/>
                <a:sym typeface="Arial"/>
              </a:endParaRPr>
            </a:p>
          </p:txBody>
        </p:sp>
        <p:sp>
          <p:nvSpPr>
            <p:cNvPr id="15" name="Left-Right Arrow 14">
              <a:extLst>
                <a:ext uri="{FF2B5EF4-FFF2-40B4-BE49-F238E27FC236}">
                  <a16:creationId xmlns:a16="http://schemas.microsoft.com/office/drawing/2014/main" id="{DC8800DF-F092-D04B-A3BF-7371168234FA}"/>
                </a:ext>
              </a:extLst>
            </p:cNvPr>
            <p:cNvSpPr/>
            <p:nvPr/>
          </p:nvSpPr>
          <p:spPr>
            <a:xfrm rot="2088390" flipH="1">
              <a:off x="9910687" y="5692235"/>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2" name="Group 21">
            <a:extLst>
              <a:ext uri="{FF2B5EF4-FFF2-40B4-BE49-F238E27FC236}">
                <a16:creationId xmlns:a16="http://schemas.microsoft.com/office/drawing/2014/main" id="{C32F54C4-C619-CB47-82E6-F82E485411D7}"/>
              </a:ext>
            </a:extLst>
          </p:cNvPr>
          <p:cNvGrpSpPr/>
          <p:nvPr/>
        </p:nvGrpSpPr>
        <p:grpSpPr>
          <a:xfrm>
            <a:off x="9953675" y="2819877"/>
            <a:ext cx="4531522" cy="1579473"/>
            <a:chOff x="9953675" y="2819877"/>
            <a:chExt cx="4531522" cy="1579473"/>
          </a:xfrm>
        </p:grpSpPr>
        <p:sp>
          <p:nvSpPr>
            <p:cNvPr id="9" name="TextBox 8">
              <a:extLst>
                <a:ext uri="{FF2B5EF4-FFF2-40B4-BE49-F238E27FC236}">
                  <a16:creationId xmlns:a16="http://schemas.microsoft.com/office/drawing/2014/main" id="{97B93B20-26BA-D04F-8A19-CAF8783EDC5F}"/>
                </a:ext>
              </a:extLst>
            </p:cNvPr>
            <p:cNvSpPr txBox="1"/>
            <p:nvPr/>
          </p:nvSpPr>
          <p:spPr>
            <a:xfrm>
              <a:off x="11561319" y="2819877"/>
              <a:ext cx="2923878"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Business</a:t>
              </a:r>
            </a:p>
            <a:p>
              <a:pPr marL="0" marR="0" indent="0" algn="ctr" defTabSz="457200" rtl="0" fontAlgn="auto" latinLnBrk="0" hangingPunct="0">
                <a:lnSpc>
                  <a:spcPts val="4000"/>
                </a:lnSpc>
                <a:spcBef>
                  <a:spcPts val="0"/>
                </a:spcBef>
                <a:spcAft>
                  <a:spcPts val="0"/>
                </a:spcAft>
                <a:buClrTx/>
                <a:buSzTx/>
                <a:buFontTx/>
                <a:buNone/>
                <a:tabLst/>
              </a:pPr>
              <a:r>
                <a:rPr lang="en-US" sz="4000" dirty="0">
                  <a:solidFill>
                    <a:srgbClr val="00B050"/>
                  </a:solidFill>
                </a:rPr>
                <a:t>Community</a:t>
              </a:r>
              <a:endParaRPr kumimoji="0" lang="en-US" sz="4000" b="1" i="0" u="none" strike="noStrike" cap="none" spc="0" normalizeH="0" baseline="0" dirty="0">
                <a:ln>
                  <a:noFill/>
                </a:ln>
                <a:solidFill>
                  <a:srgbClr val="00B050"/>
                </a:solidFill>
                <a:effectLst/>
                <a:uFillTx/>
                <a:latin typeface="+mn-lt"/>
                <a:ea typeface="+mn-ea"/>
                <a:cs typeface="+mn-cs"/>
                <a:sym typeface="Arial"/>
              </a:endParaRPr>
            </a:p>
          </p:txBody>
        </p:sp>
        <p:sp>
          <p:nvSpPr>
            <p:cNvPr id="16" name="Left-Right Arrow 15">
              <a:extLst>
                <a:ext uri="{FF2B5EF4-FFF2-40B4-BE49-F238E27FC236}">
                  <a16:creationId xmlns:a16="http://schemas.microsoft.com/office/drawing/2014/main" id="{F4852872-55F7-8B44-BEF0-8481F4A27C62}"/>
                </a:ext>
              </a:extLst>
            </p:cNvPr>
            <p:cNvSpPr/>
            <p:nvPr/>
          </p:nvSpPr>
          <p:spPr>
            <a:xfrm rot="19511610" flipH="1" flipV="1">
              <a:off x="9953675" y="3582714"/>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6" name="Group 25">
            <a:extLst>
              <a:ext uri="{FF2B5EF4-FFF2-40B4-BE49-F238E27FC236}">
                <a16:creationId xmlns:a16="http://schemas.microsoft.com/office/drawing/2014/main" id="{B68A5395-A4DA-3243-A34F-38BA605615AC}"/>
              </a:ext>
            </a:extLst>
          </p:cNvPr>
          <p:cNvGrpSpPr/>
          <p:nvPr/>
        </p:nvGrpSpPr>
        <p:grpSpPr>
          <a:xfrm>
            <a:off x="1400511" y="2819877"/>
            <a:ext cx="4540456" cy="1626983"/>
            <a:chOff x="1400511" y="2819877"/>
            <a:chExt cx="4540456" cy="1626983"/>
          </a:xfrm>
        </p:grpSpPr>
        <p:sp>
          <p:nvSpPr>
            <p:cNvPr id="5" name="TextBox 4">
              <a:extLst>
                <a:ext uri="{FF2B5EF4-FFF2-40B4-BE49-F238E27FC236}">
                  <a16:creationId xmlns:a16="http://schemas.microsoft.com/office/drawing/2014/main" id="{EE4748E4-0729-C74A-A71E-32FF970F66AB}"/>
                </a:ext>
              </a:extLst>
            </p:cNvPr>
            <p:cNvSpPr txBox="1"/>
            <p:nvPr/>
          </p:nvSpPr>
          <p:spPr>
            <a:xfrm>
              <a:off x="1400511" y="2819877"/>
              <a:ext cx="3294172"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chemeClr val="accent1">
                      <a:lumMod val="40000"/>
                      <a:lumOff val="60000"/>
                    </a:schemeClr>
                  </a:solidFill>
                  <a:effectLst/>
                  <a:uFillTx/>
                  <a:latin typeface="+mn-lt"/>
                  <a:ea typeface="+mn-ea"/>
                  <a:cs typeface="+mn-cs"/>
                  <a:sym typeface="Arial"/>
                </a:rPr>
                <a:t>Other</a:t>
              </a:r>
            </a:p>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chemeClr val="accent1">
                      <a:lumMod val="40000"/>
                      <a:lumOff val="60000"/>
                    </a:schemeClr>
                  </a:solidFill>
                  <a:effectLst/>
                  <a:uFillTx/>
                  <a:latin typeface="+mn-lt"/>
                  <a:ea typeface="+mn-ea"/>
                  <a:cs typeface="+mn-cs"/>
                  <a:sym typeface="Arial"/>
                </a:rPr>
                <a:t>Rotary Clubs</a:t>
              </a:r>
            </a:p>
          </p:txBody>
        </p:sp>
        <p:sp>
          <p:nvSpPr>
            <p:cNvPr id="17" name="Left-Right Arrow 16">
              <a:extLst>
                <a:ext uri="{FF2B5EF4-FFF2-40B4-BE49-F238E27FC236}">
                  <a16:creationId xmlns:a16="http://schemas.microsoft.com/office/drawing/2014/main" id="{4C56FEE3-7591-6042-A465-B0DE07D71A5C}"/>
                </a:ext>
              </a:extLst>
            </p:cNvPr>
            <p:cNvSpPr/>
            <p:nvPr/>
          </p:nvSpPr>
          <p:spPr>
            <a:xfrm rot="2088390" flipV="1">
              <a:off x="4594364" y="3630224"/>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4" name="Group 23">
            <a:extLst>
              <a:ext uri="{FF2B5EF4-FFF2-40B4-BE49-F238E27FC236}">
                <a16:creationId xmlns:a16="http://schemas.microsoft.com/office/drawing/2014/main" id="{7F6E9DB2-7620-E44E-B64F-3D9DA104D147}"/>
              </a:ext>
            </a:extLst>
          </p:cNvPr>
          <p:cNvGrpSpPr/>
          <p:nvPr/>
        </p:nvGrpSpPr>
        <p:grpSpPr>
          <a:xfrm>
            <a:off x="6819623" y="6210349"/>
            <a:ext cx="1957266" cy="2653905"/>
            <a:chOff x="6819623" y="6210349"/>
            <a:chExt cx="1957266" cy="2653905"/>
          </a:xfrm>
        </p:grpSpPr>
        <p:sp>
          <p:nvSpPr>
            <p:cNvPr id="7" name="TextBox 6">
              <a:extLst>
                <a:ext uri="{FF2B5EF4-FFF2-40B4-BE49-F238E27FC236}">
                  <a16:creationId xmlns:a16="http://schemas.microsoft.com/office/drawing/2014/main" id="{ECFE1C03-E047-4442-A7C9-E6703B820D93}"/>
                </a:ext>
              </a:extLst>
            </p:cNvPr>
            <p:cNvSpPr txBox="1"/>
            <p:nvPr/>
          </p:nvSpPr>
          <p:spPr>
            <a:xfrm>
              <a:off x="6819623" y="7735740"/>
              <a:ext cx="1957266"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Climate</a:t>
              </a:r>
            </a:p>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NGOs</a:t>
              </a:r>
            </a:p>
          </p:txBody>
        </p:sp>
        <p:sp>
          <p:nvSpPr>
            <p:cNvPr id="18" name="Left-Right Arrow 17">
              <a:extLst>
                <a:ext uri="{FF2B5EF4-FFF2-40B4-BE49-F238E27FC236}">
                  <a16:creationId xmlns:a16="http://schemas.microsoft.com/office/drawing/2014/main" id="{71000D3A-FCE5-7E4F-A966-C95F4A914C08}"/>
                </a:ext>
              </a:extLst>
            </p:cNvPr>
            <p:cNvSpPr/>
            <p:nvPr/>
          </p:nvSpPr>
          <p:spPr>
            <a:xfrm rot="16200000">
              <a:off x="7058314" y="6475333"/>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1" name="Group 20">
            <a:extLst>
              <a:ext uri="{FF2B5EF4-FFF2-40B4-BE49-F238E27FC236}">
                <a16:creationId xmlns:a16="http://schemas.microsoft.com/office/drawing/2014/main" id="{F063F108-52E1-D441-843C-8753BC40B9A3}"/>
              </a:ext>
            </a:extLst>
          </p:cNvPr>
          <p:cNvGrpSpPr/>
          <p:nvPr/>
        </p:nvGrpSpPr>
        <p:grpSpPr>
          <a:xfrm>
            <a:off x="6208077" y="1694067"/>
            <a:ext cx="3180358" cy="2662585"/>
            <a:chOff x="6208077" y="1694067"/>
            <a:chExt cx="3180358" cy="2662585"/>
          </a:xfrm>
        </p:grpSpPr>
        <p:sp>
          <p:nvSpPr>
            <p:cNvPr id="6" name="TextBox 5">
              <a:extLst>
                <a:ext uri="{FF2B5EF4-FFF2-40B4-BE49-F238E27FC236}">
                  <a16:creationId xmlns:a16="http://schemas.microsoft.com/office/drawing/2014/main" id="{A70F55EB-28F8-2543-A628-0F3520730B24}"/>
                </a:ext>
              </a:extLst>
            </p:cNvPr>
            <p:cNvSpPr txBox="1"/>
            <p:nvPr/>
          </p:nvSpPr>
          <p:spPr>
            <a:xfrm>
              <a:off x="6208077" y="1694067"/>
              <a:ext cx="3180358"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chemeClr val="accent1">
                      <a:lumMod val="40000"/>
                      <a:lumOff val="60000"/>
                    </a:schemeClr>
                  </a:solidFill>
                  <a:effectLst/>
                  <a:uFillTx/>
                  <a:latin typeface="+mn-lt"/>
                  <a:ea typeface="+mn-ea"/>
                  <a:cs typeface="+mn-cs"/>
                  <a:sym typeface="Arial"/>
                </a:rPr>
                <a:t>Rotary</a:t>
              </a:r>
            </a:p>
            <a:p>
              <a:pPr marL="0" marR="0" indent="0" algn="ctr" defTabSz="457200" rtl="0" fontAlgn="auto" latinLnBrk="0" hangingPunct="0">
                <a:lnSpc>
                  <a:spcPts val="4000"/>
                </a:lnSpc>
                <a:spcBef>
                  <a:spcPts val="0"/>
                </a:spcBef>
                <a:spcAft>
                  <a:spcPts val="0"/>
                </a:spcAft>
                <a:buClrTx/>
                <a:buSzTx/>
                <a:buFontTx/>
                <a:buNone/>
                <a:tabLst/>
              </a:pPr>
              <a:r>
                <a:rPr lang="en-US" sz="4000" dirty="0">
                  <a:solidFill>
                    <a:schemeClr val="accent1">
                      <a:lumMod val="40000"/>
                      <a:lumOff val="60000"/>
                    </a:schemeClr>
                  </a:solidFill>
                </a:rPr>
                <a:t>International</a:t>
              </a:r>
              <a:endParaRPr kumimoji="0" lang="en-US" sz="4000" b="1" i="0" u="none" strike="noStrike" cap="none" spc="0" normalizeH="0" baseline="0" dirty="0">
                <a:ln>
                  <a:noFill/>
                </a:ln>
                <a:solidFill>
                  <a:schemeClr val="accent1">
                    <a:lumMod val="40000"/>
                    <a:lumOff val="60000"/>
                  </a:schemeClr>
                </a:solidFill>
                <a:effectLst/>
                <a:uFillTx/>
                <a:latin typeface="+mn-lt"/>
                <a:ea typeface="+mn-ea"/>
                <a:cs typeface="+mn-cs"/>
                <a:sym typeface="Arial"/>
              </a:endParaRPr>
            </a:p>
          </p:txBody>
        </p:sp>
        <p:sp>
          <p:nvSpPr>
            <p:cNvPr id="19" name="Left-Right Arrow 18">
              <a:extLst>
                <a:ext uri="{FF2B5EF4-FFF2-40B4-BE49-F238E27FC236}">
                  <a16:creationId xmlns:a16="http://schemas.microsoft.com/office/drawing/2014/main" id="{934199B9-6186-2C4A-B7CF-3AC80EB11134}"/>
                </a:ext>
              </a:extLst>
            </p:cNvPr>
            <p:cNvSpPr/>
            <p:nvPr/>
          </p:nvSpPr>
          <p:spPr>
            <a:xfrm rot="16200000">
              <a:off x="7046381" y="3275033"/>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7" name="Group 26">
            <a:extLst>
              <a:ext uri="{FF2B5EF4-FFF2-40B4-BE49-F238E27FC236}">
                <a16:creationId xmlns:a16="http://schemas.microsoft.com/office/drawing/2014/main" id="{7C130D07-3070-EC4B-B271-37A320CDFEAF}"/>
              </a:ext>
            </a:extLst>
          </p:cNvPr>
          <p:cNvGrpSpPr/>
          <p:nvPr/>
        </p:nvGrpSpPr>
        <p:grpSpPr>
          <a:xfrm>
            <a:off x="5998335" y="4293318"/>
            <a:ext cx="3923121" cy="1703199"/>
            <a:chOff x="5998335" y="4293318"/>
            <a:chExt cx="3923121" cy="1703199"/>
          </a:xfrm>
        </p:grpSpPr>
        <p:sp>
          <p:nvSpPr>
            <p:cNvPr id="28" name="TextBox 27">
              <a:extLst>
                <a:ext uri="{FF2B5EF4-FFF2-40B4-BE49-F238E27FC236}">
                  <a16:creationId xmlns:a16="http://schemas.microsoft.com/office/drawing/2014/main" id="{929B77F0-C521-024A-AB39-490AD6D84543}"/>
                </a:ext>
              </a:extLst>
            </p:cNvPr>
            <p:cNvSpPr txBox="1"/>
            <p:nvPr/>
          </p:nvSpPr>
          <p:spPr>
            <a:xfrm>
              <a:off x="5998335" y="5380964"/>
              <a:ext cx="2383665"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0" u="none" strike="noStrike" cap="none" spc="0" normalizeH="0" baseline="0" dirty="0">
                  <a:ln>
                    <a:noFill/>
                  </a:ln>
                  <a:solidFill>
                    <a:srgbClr val="FFFFFF"/>
                  </a:solidFill>
                  <a:effectLst/>
                  <a:uFillTx/>
                  <a:latin typeface="Avenir Book" panose="02000503020000020003" pitchFamily="2" charset="0"/>
                  <a:sym typeface="Arial"/>
                </a:rPr>
                <a:t>Your Club</a:t>
              </a:r>
            </a:p>
          </p:txBody>
        </p:sp>
        <p:pic>
          <p:nvPicPr>
            <p:cNvPr id="29" name="Picture 28">
              <a:extLst>
                <a:ext uri="{FF2B5EF4-FFF2-40B4-BE49-F238E27FC236}">
                  <a16:creationId xmlns:a16="http://schemas.microsoft.com/office/drawing/2014/main" id="{FF1AA684-58B2-6046-81E7-7511D40CC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455" y="4293318"/>
              <a:ext cx="3840001" cy="1443760"/>
            </a:xfrm>
            <a:prstGeom prst="rect">
              <a:avLst/>
            </a:prstGeom>
          </p:spPr>
        </p:pic>
      </p:grpSp>
    </p:spTree>
    <p:extLst>
      <p:ext uri="{BB962C8B-B14F-4D97-AF65-F5344CB8AC3E}">
        <p14:creationId xmlns:p14="http://schemas.microsoft.com/office/powerpoint/2010/main" val="29529788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1000"/>
                                        <p:tgtEl>
                                          <p:spTgt spid="21"/>
                                        </p:tgtEl>
                                      </p:cBhvr>
                                    </p:animEffect>
                                  </p:childTnLst>
                                </p:cTn>
                              </p:par>
                            </p:childTnLst>
                          </p:cTn>
                        </p:par>
                        <p:par>
                          <p:cTn id="8" fill="hold">
                            <p:stCondLst>
                              <p:cond delay="2000"/>
                            </p:stCondLst>
                            <p:childTnLst>
                              <p:par>
                                <p:cTn id="9" presetID="9" presetClass="entr" presetSubtype="0" fill="hold" nodeType="afterEffect">
                                  <p:stCondLst>
                                    <p:cond delay="1000"/>
                                  </p:stCondLst>
                                  <p:childTnLst>
                                    <p:set>
                                      <p:cBhvr>
                                        <p:cTn id="10" dur="1" fill="hold">
                                          <p:stCondLst>
                                            <p:cond delay="0"/>
                                          </p:stCondLst>
                                        </p:cTn>
                                        <p:tgtEl>
                                          <p:spTgt spid="26"/>
                                        </p:tgtEl>
                                        <p:attrNameLst>
                                          <p:attrName>style.visibility</p:attrName>
                                        </p:attrNameLst>
                                      </p:cBhvr>
                                      <p:to>
                                        <p:strVal val="visible"/>
                                      </p:to>
                                    </p:set>
                                    <p:animEffect transition="in" filter="dissolve">
                                      <p:cBhvr>
                                        <p:cTn id="11" dur="1000"/>
                                        <p:tgtEl>
                                          <p:spTgt spid="26"/>
                                        </p:tgtEl>
                                      </p:cBhvr>
                                    </p:animEffect>
                                  </p:childTnLst>
                                </p:cTn>
                              </p:par>
                            </p:childTnLst>
                          </p:cTn>
                        </p:par>
                        <p:par>
                          <p:cTn id="12" fill="hold">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1000"/>
                                        <p:tgtEl>
                                          <p:spTgt spid="22"/>
                                        </p:tgtEl>
                                      </p:cBhvr>
                                    </p:animEffect>
                                  </p:childTnLst>
                                </p:cTn>
                              </p:par>
                            </p:childTnLst>
                          </p:cTn>
                        </p:par>
                        <p:par>
                          <p:cTn id="16" fill="hold">
                            <p:stCondLst>
                              <p:cond delay="6000"/>
                            </p:stCondLst>
                            <p:childTnLst>
                              <p:par>
                                <p:cTn id="17" presetID="9" presetClass="entr" presetSubtype="0"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1000"/>
                                        <p:tgtEl>
                                          <p:spTgt spid="25"/>
                                        </p:tgtEl>
                                      </p:cBhvr>
                                    </p:animEffect>
                                  </p:childTnLst>
                                </p:cTn>
                              </p:par>
                            </p:childTnLst>
                          </p:cTn>
                        </p:par>
                        <p:par>
                          <p:cTn id="20" fill="hold">
                            <p:stCondLst>
                              <p:cond delay="8000"/>
                            </p:stCondLst>
                            <p:childTnLst>
                              <p:par>
                                <p:cTn id="21" presetID="9" presetClass="entr" presetSubtype="0" fill="hold" nodeType="after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1000"/>
                                        <p:tgtEl>
                                          <p:spTgt spid="23"/>
                                        </p:tgtEl>
                                      </p:cBhvr>
                                    </p:animEffect>
                                  </p:childTnLst>
                                </p:cTn>
                              </p:par>
                            </p:childTnLst>
                          </p:cTn>
                        </p:par>
                        <p:par>
                          <p:cTn id="24" fill="hold">
                            <p:stCondLst>
                              <p:cond delay="10000"/>
                            </p:stCondLst>
                            <p:childTnLst>
                              <p:par>
                                <p:cTn id="25" presetID="9" presetClass="entr" presetSubtype="0" fill="hold" nodeType="afterEffect">
                                  <p:stCondLst>
                                    <p:cond delay="100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1000"/>
                                        <p:tgtEl>
                                          <p:spTgt spid="24"/>
                                        </p:tgtEl>
                                      </p:cBhvr>
                                    </p:animEffect>
                                  </p:childTnLst>
                                </p:cTn>
                              </p:par>
                              <p:par>
                                <p:cTn id="28" presetID="9"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C9BB-9C24-C64C-8EA9-650D96F39D80}"/>
              </a:ext>
            </a:extLst>
          </p:cNvPr>
          <p:cNvSpPr>
            <a:spLocks noGrp="1"/>
          </p:cNvSpPr>
          <p:nvPr>
            <p:ph type="title"/>
          </p:nvPr>
        </p:nvSpPr>
        <p:spPr>
          <a:xfrm>
            <a:off x="736600" y="194920"/>
            <a:ext cx="14541500" cy="877126"/>
          </a:xfrm>
        </p:spPr>
        <p:txBody>
          <a:bodyPr/>
          <a:lstStyle/>
          <a:p>
            <a:pPr algn="ctr"/>
            <a:r>
              <a:rPr lang="en-US" dirty="0"/>
              <a:t>Energize San Mateo Project</a:t>
            </a:r>
            <a:br>
              <a:rPr lang="en-US" dirty="0"/>
            </a:br>
            <a:r>
              <a:rPr lang="en-US" sz="3600" dirty="0"/>
              <a:t>An example of the Power of Rotary</a:t>
            </a:r>
          </a:p>
        </p:txBody>
      </p:sp>
      <p:grpSp>
        <p:nvGrpSpPr>
          <p:cNvPr id="25" name="Group 24">
            <a:extLst>
              <a:ext uri="{FF2B5EF4-FFF2-40B4-BE49-F238E27FC236}">
                <a16:creationId xmlns:a16="http://schemas.microsoft.com/office/drawing/2014/main" id="{A17F4BB5-582B-0149-9979-6EDB1F584F73}"/>
              </a:ext>
            </a:extLst>
          </p:cNvPr>
          <p:cNvGrpSpPr/>
          <p:nvPr/>
        </p:nvGrpSpPr>
        <p:grpSpPr>
          <a:xfrm>
            <a:off x="1628948" y="5642126"/>
            <a:ext cx="4269848" cy="1934590"/>
            <a:chOff x="1628948" y="5801150"/>
            <a:chExt cx="4269848" cy="1934590"/>
          </a:xfrm>
        </p:grpSpPr>
        <p:sp>
          <p:nvSpPr>
            <p:cNvPr id="10" name="TextBox 9">
              <a:extLst>
                <a:ext uri="{FF2B5EF4-FFF2-40B4-BE49-F238E27FC236}">
                  <a16:creationId xmlns:a16="http://schemas.microsoft.com/office/drawing/2014/main" id="{5A25EC98-0F38-4742-A163-96E5BDB0E966}"/>
                </a:ext>
              </a:extLst>
            </p:cNvPr>
            <p:cNvSpPr txBox="1"/>
            <p:nvPr/>
          </p:nvSpPr>
          <p:spPr>
            <a:xfrm>
              <a:off x="1628948" y="6607226"/>
              <a:ext cx="2667397"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County of</a:t>
              </a:r>
              <a:br>
                <a:rPr kumimoji="0" lang="en-US" sz="4000" b="1" i="0" u="none" strike="noStrike" cap="none" spc="0" normalizeH="0" baseline="0" dirty="0">
                  <a:ln>
                    <a:noFill/>
                  </a:ln>
                  <a:solidFill>
                    <a:srgbClr val="00B050"/>
                  </a:solidFill>
                  <a:effectLst/>
                  <a:uFillTx/>
                  <a:latin typeface="+mn-lt"/>
                  <a:ea typeface="+mn-ea"/>
                  <a:cs typeface="+mn-cs"/>
                  <a:sym typeface="Arial"/>
                </a:rPr>
              </a:br>
              <a:r>
                <a:rPr kumimoji="0" lang="en-US" sz="4000" b="1" i="0" u="none" strike="noStrike" cap="none" spc="0" normalizeH="0" baseline="0" dirty="0">
                  <a:ln>
                    <a:noFill/>
                  </a:ln>
                  <a:solidFill>
                    <a:srgbClr val="00B050"/>
                  </a:solidFill>
                  <a:effectLst/>
                  <a:uFillTx/>
                  <a:latin typeface="+mn-lt"/>
                  <a:ea typeface="+mn-ea"/>
                  <a:cs typeface="+mn-cs"/>
                  <a:sym typeface="Arial"/>
                </a:rPr>
                <a:t>San Mateo</a:t>
              </a:r>
            </a:p>
          </p:txBody>
        </p:sp>
        <p:sp>
          <p:nvSpPr>
            <p:cNvPr id="14" name="Left-Right Arrow 13">
              <a:extLst>
                <a:ext uri="{FF2B5EF4-FFF2-40B4-BE49-F238E27FC236}">
                  <a16:creationId xmlns:a16="http://schemas.microsoft.com/office/drawing/2014/main" id="{9CFD8798-DE0B-3644-9DB5-19EF73BA58DB}"/>
                </a:ext>
              </a:extLst>
            </p:cNvPr>
            <p:cNvSpPr/>
            <p:nvPr/>
          </p:nvSpPr>
          <p:spPr>
            <a:xfrm rot="19511610">
              <a:off x="4552193" y="5801150"/>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3" name="Group 22">
            <a:extLst>
              <a:ext uri="{FF2B5EF4-FFF2-40B4-BE49-F238E27FC236}">
                <a16:creationId xmlns:a16="http://schemas.microsoft.com/office/drawing/2014/main" id="{21121048-94F4-8449-A83F-6E2239E354BB}"/>
              </a:ext>
            </a:extLst>
          </p:cNvPr>
          <p:cNvGrpSpPr/>
          <p:nvPr/>
        </p:nvGrpSpPr>
        <p:grpSpPr>
          <a:xfrm>
            <a:off x="9910687" y="5533211"/>
            <a:ext cx="4944802" cy="2043505"/>
            <a:chOff x="9910687" y="5692235"/>
            <a:chExt cx="4944802" cy="2043505"/>
          </a:xfrm>
        </p:grpSpPr>
        <p:sp>
          <p:nvSpPr>
            <p:cNvPr id="8" name="TextBox 7">
              <a:extLst>
                <a:ext uri="{FF2B5EF4-FFF2-40B4-BE49-F238E27FC236}">
                  <a16:creationId xmlns:a16="http://schemas.microsoft.com/office/drawing/2014/main" id="{FA061C90-5BFB-EB4D-A5A9-86799512F1C8}"/>
                </a:ext>
              </a:extLst>
            </p:cNvPr>
            <p:cNvSpPr txBox="1"/>
            <p:nvPr/>
          </p:nvSpPr>
          <p:spPr>
            <a:xfrm>
              <a:off x="11284719" y="6607226"/>
              <a:ext cx="3570770"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Avalon Tech</a:t>
              </a:r>
            </a:p>
            <a:p>
              <a:pPr marL="0" marR="0" indent="0" algn="ctr" defTabSz="457200" rtl="0" fontAlgn="auto" latinLnBrk="0" hangingPunct="0">
                <a:lnSpc>
                  <a:spcPts val="4000"/>
                </a:lnSpc>
                <a:spcBef>
                  <a:spcPts val="0"/>
                </a:spcBef>
                <a:spcAft>
                  <a:spcPts val="0"/>
                </a:spcAft>
                <a:buClrTx/>
                <a:buSzTx/>
                <a:buFontTx/>
                <a:buNone/>
                <a:tabLst/>
              </a:pPr>
              <a:r>
                <a:rPr lang="en-US" sz="4000" dirty="0" err="1">
                  <a:solidFill>
                    <a:srgbClr val="00B050"/>
                  </a:solidFill>
                </a:rPr>
                <a:t>Heilatech</a:t>
              </a:r>
              <a:endParaRPr kumimoji="0" lang="en-US" sz="4000" b="1" i="0" u="none" strike="noStrike" cap="none" spc="0" normalizeH="0" baseline="0" dirty="0">
                <a:ln>
                  <a:noFill/>
                </a:ln>
                <a:solidFill>
                  <a:srgbClr val="00B050"/>
                </a:solidFill>
                <a:effectLst/>
                <a:uFillTx/>
                <a:latin typeface="+mn-lt"/>
                <a:ea typeface="+mn-ea"/>
                <a:cs typeface="+mn-cs"/>
                <a:sym typeface="Arial"/>
              </a:endParaRPr>
            </a:p>
          </p:txBody>
        </p:sp>
        <p:sp>
          <p:nvSpPr>
            <p:cNvPr id="15" name="Left-Right Arrow 14">
              <a:extLst>
                <a:ext uri="{FF2B5EF4-FFF2-40B4-BE49-F238E27FC236}">
                  <a16:creationId xmlns:a16="http://schemas.microsoft.com/office/drawing/2014/main" id="{DC8800DF-F092-D04B-A3BF-7371168234FA}"/>
                </a:ext>
              </a:extLst>
            </p:cNvPr>
            <p:cNvSpPr/>
            <p:nvPr/>
          </p:nvSpPr>
          <p:spPr>
            <a:xfrm rot="2088390" flipH="1">
              <a:off x="9910687" y="5692235"/>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2" name="Group 21">
            <a:extLst>
              <a:ext uri="{FF2B5EF4-FFF2-40B4-BE49-F238E27FC236}">
                <a16:creationId xmlns:a16="http://schemas.microsoft.com/office/drawing/2014/main" id="{C32F54C4-C619-CB47-82E6-F82E485411D7}"/>
              </a:ext>
            </a:extLst>
          </p:cNvPr>
          <p:cNvGrpSpPr/>
          <p:nvPr/>
        </p:nvGrpSpPr>
        <p:grpSpPr>
          <a:xfrm>
            <a:off x="9953675" y="2660853"/>
            <a:ext cx="5208159" cy="1641475"/>
            <a:chOff x="9953675" y="2819877"/>
            <a:chExt cx="5208159" cy="1641475"/>
          </a:xfrm>
        </p:grpSpPr>
        <p:sp>
          <p:nvSpPr>
            <p:cNvPr id="9" name="TextBox 8">
              <a:extLst>
                <a:ext uri="{FF2B5EF4-FFF2-40B4-BE49-F238E27FC236}">
                  <a16:creationId xmlns:a16="http://schemas.microsoft.com/office/drawing/2014/main" id="{97B93B20-26BA-D04F-8A19-CAF8783EDC5F}"/>
                </a:ext>
              </a:extLst>
            </p:cNvPr>
            <p:cNvSpPr txBox="1"/>
            <p:nvPr/>
          </p:nvSpPr>
          <p:spPr>
            <a:xfrm>
              <a:off x="11043719" y="2819877"/>
              <a:ext cx="4118115"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Intl Brotherhood</a:t>
              </a:r>
            </a:p>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IBEW 617</a:t>
              </a:r>
            </a:p>
            <a:p>
              <a:pPr marL="0" marR="0" indent="0" algn="ctr" defTabSz="457200" rtl="0" fontAlgn="auto" latinLnBrk="0" hangingPunct="0">
                <a:lnSpc>
                  <a:spcPts val="4000"/>
                </a:lnSpc>
                <a:spcBef>
                  <a:spcPts val="0"/>
                </a:spcBef>
                <a:spcAft>
                  <a:spcPts val="0"/>
                </a:spcAft>
                <a:buClrTx/>
                <a:buSzTx/>
                <a:buFontTx/>
                <a:buNone/>
                <a:tabLst/>
              </a:pPr>
              <a:r>
                <a:rPr lang="en-US" sz="4000" dirty="0">
                  <a:solidFill>
                    <a:srgbClr val="00B050"/>
                  </a:solidFill>
                </a:rPr>
                <a:t>Joint Apprentice</a:t>
              </a:r>
              <a:endParaRPr kumimoji="0" lang="en-US" sz="4000" b="1" i="0" u="none" strike="noStrike" cap="none" spc="0" normalizeH="0" baseline="0" dirty="0">
                <a:ln>
                  <a:noFill/>
                </a:ln>
                <a:solidFill>
                  <a:srgbClr val="00B050"/>
                </a:solidFill>
                <a:effectLst/>
                <a:uFillTx/>
                <a:latin typeface="+mn-lt"/>
                <a:ea typeface="+mn-ea"/>
                <a:cs typeface="+mn-cs"/>
                <a:sym typeface="Arial"/>
              </a:endParaRPr>
            </a:p>
          </p:txBody>
        </p:sp>
        <p:sp>
          <p:nvSpPr>
            <p:cNvPr id="16" name="Left-Right Arrow 15">
              <a:extLst>
                <a:ext uri="{FF2B5EF4-FFF2-40B4-BE49-F238E27FC236}">
                  <a16:creationId xmlns:a16="http://schemas.microsoft.com/office/drawing/2014/main" id="{F4852872-55F7-8B44-BEF0-8481F4A27C62}"/>
                </a:ext>
              </a:extLst>
            </p:cNvPr>
            <p:cNvSpPr/>
            <p:nvPr/>
          </p:nvSpPr>
          <p:spPr>
            <a:xfrm rot="19511610" flipH="1" flipV="1">
              <a:off x="9953675" y="3582714"/>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6" name="Group 25">
            <a:extLst>
              <a:ext uri="{FF2B5EF4-FFF2-40B4-BE49-F238E27FC236}">
                <a16:creationId xmlns:a16="http://schemas.microsoft.com/office/drawing/2014/main" id="{B68A5395-A4DA-3243-A34F-38BA605615AC}"/>
              </a:ext>
            </a:extLst>
          </p:cNvPr>
          <p:cNvGrpSpPr/>
          <p:nvPr/>
        </p:nvGrpSpPr>
        <p:grpSpPr>
          <a:xfrm>
            <a:off x="1001367" y="2660853"/>
            <a:ext cx="4939600" cy="1626983"/>
            <a:chOff x="1001367" y="2819877"/>
            <a:chExt cx="4939600" cy="1626983"/>
          </a:xfrm>
        </p:grpSpPr>
        <p:sp>
          <p:nvSpPr>
            <p:cNvPr id="5" name="TextBox 4">
              <a:extLst>
                <a:ext uri="{FF2B5EF4-FFF2-40B4-BE49-F238E27FC236}">
                  <a16:creationId xmlns:a16="http://schemas.microsoft.com/office/drawing/2014/main" id="{EE4748E4-0729-C74A-A71E-32FF970F66AB}"/>
                </a:ext>
              </a:extLst>
            </p:cNvPr>
            <p:cNvSpPr txBox="1"/>
            <p:nvPr/>
          </p:nvSpPr>
          <p:spPr>
            <a:xfrm>
              <a:off x="1001367" y="2819877"/>
              <a:ext cx="4092467"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chemeClr val="accent1">
                      <a:lumMod val="40000"/>
                      <a:lumOff val="60000"/>
                    </a:schemeClr>
                  </a:solidFill>
                  <a:effectLst/>
                  <a:uFillTx/>
                  <a:latin typeface="+mn-lt"/>
                  <a:ea typeface="+mn-ea"/>
                  <a:cs typeface="+mn-cs"/>
                  <a:sym typeface="Arial"/>
                </a:rPr>
                <a:t>County Office of</a:t>
              </a:r>
            </a:p>
            <a:p>
              <a:pPr marL="0" marR="0" indent="0" algn="ctr" defTabSz="457200" rtl="0" fontAlgn="auto" latinLnBrk="0" hangingPunct="0">
                <a:lnSpc>
                  <a:spcPts val="4000"/>
                </a:lnSpc>
                <a:spcBef>
                  <a:spcPts val="0"/>
                </a:spcBef>
                <a:spcAft>
                  <a:spcPts val="0"/>
                </a:spcAft>
                <a:buClrTx/>
                <a:buSzTx/>
                <a:buFontTx/>
                <a:buNone/>
                <a:tabLst/>
              </a:pPr>
              <a:r>
                <a:rPr lang="en-US" sz="4000" dirty="0">
                  <a:solidFill>
                    <a:schemeClr val="accent1">
                      <a:lumMod val="40000"/>
                      <a:lumOff val="60000"/>
                    </a:schemeClr>
                  </a:solidFill>
                </a:rPr>
                <a:t>Education</a:t>
              </a:r>
              <a:endParaRPr kumimoji="0" lang="en-US" sz="4000" b="1" i="0" u="none" strike="noStrike" cap="none" spc="0" normalizeH="0" baseline="0" dirty="0">
                <a:ln>
                  <a:noFill/>
                </a:ln>
                <a:solidFill>
                  <a:schemeClr val="accent1">
                    <a:lumMod val="40000"/>
                    <a:lumOff val="60000"/>
                  </a:schemeClr>
                </a:solidFill>
                <a:effectLst/>
                <a:uFillTx/>
                <a:latin typeface="+mn-lt"/>
                <a:ea typeface="+mn-ea"/>
                <a:cs typeface="+mn-cs"/>
                <a:sym typeface="Arial"/>
              </a:endParaRPr>
            </a:p>
          </p:txBody>
        </p:sp>
        <p:sp>
          <p:nvSpPr>
            <p:cNvPr id="17" name="Left-Right Arrow 16">
              <a:extLst>
                <a:ext uri="{FF2B5EF4-FFF2-40B4-BE49-F238E27FC236}">
                  <a16:creationId xmlns:a16="http://schemas.microsoft.com/office/drawing/2014/main" id="{4C56FEE3-7591-6042-A465-B0DE07D71A5C}"/>
                </a:ext>
              </a:extLst>
            </p:cNvPr>
            <p:cNvSpPr/>
            <p:nvPr/>
          </p:nvSpPr>
          <p:spPr>
            <a:xfrm rot="2088390" flipV="1">
              <a:off x="4594364" y="3630224"/>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4" name="Group 23">
            <a:extLst>
              <a:ext uri="{FF2B5EF4-FFF2-40B4-BE49-F238E27FC236}">
                <a16:creationId xmlns:a16="http://schemas.microsoft.com/office/drawing/2014/main" id="{7F6E9DB2-7620-E44E-B64F-3D9DA104D147}"/>
              </a:ext>
            </a:extLst>
          </p:cNvPr>
          <p:cNvGrpSpPr/>
          <p:nvPr/>
        </p:nvGrpSpPr>
        <p:grpSpPr>
          <a:xfrm>
            <a:off x="5167731" y="6051325"/>
            <a:ext cx="5261056" cy="2948208"/>
            <a:chOff x="5167731" y="6210349"/>
            <a:chExt cx="5261056" cy="2948208"/>
          </a:xfrm>
        </p:grpSpPr>
        <p:sp>
          <p:nvSpPr>
            <p:cNvPr id="7" name="TextBox 6">
              <a:extLst>
                <a:ext uri="{FF2B5EF4-FFF2-40B4-BE49-F238E27FC236}">
                  <a16:creationId xmlns:a16="http://schemas.microsoft.com/office/drawing/2014/main" id="{ECFE1C03-E047-4442-A7C9-E6703B820D93}"/>
                </a:ext>
              </a:extLst>
            </p:cNvPr>
            <p:cNvSpPr txBox="1"/>
            <p:nvPr/>
          </p:nvSpPr>
          <p:spPr>
            <a:xfrm>
              <a:off x="5167731" y="7517082"/>
              <a:ext cx="5261056"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Climate Center</a:t>
              </a:r>
            </a:p>
            <a:p>
              <a:pPr marL="0" marR="0" indent="0" algn="ctr" defTabSz="457200" rtl="0" fontAlgn="auto" latinLnBrk="0" hangingPunct="0">
                <a:lnSpc>
                  <a:spcPts val="4000"/>
                </a:lnSpc>
                <a:spcBef>
                  <a:spcPts val="0"/>
                </a:spcBef>
                <a:spcAft>
                  <a:spcPts val="0"/>
                </a:spcAft>
                <a:buClrTx/>
                <a:buSzTx/>
                <a:buFontTx/>
                <a:buNone/>
                <a:tabLst/>
              </a:pPr>
              <a:r>
                <a:rPr lang="en-US" sz="4000" dirty="0">
                  <a:solidFill>
                    <a:srgbClr val="00B050"/>
                  </a:solidFill>
                </a:rPr>
                <a:t>Thrive Alliance</a:t>
              </a:r>
            </a:p>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rgbClr val="00B050"/>
                  </a:solidFill>
                  <a:effectLst/>
                  <a:uFillTx/>
                  <a:latin typeface="+mn-lt"/>
                  <a:ea typeface="+mn-ea"/>
                  <a:cs typeface="+mn-cs"/>
                  <a:sym typeface="Arial"/>
                </a:rPr>
                <a:t>Rapid Climate Action</a:t>
              </a:r>
            </a:p>
          </p:txBody>
        </p:sp>
        <p:sp>
          <p:nvSpPr>
            <p:cNvPr id="18" name="Left-Right Arrow 17">
              <a:extLst>
                <a:ext uri="{FF2B5EF4-FFF2-40B4-BE49-F238E27FC236}">
                  <a16:creationId xmlns:a16="http://schemas.microsoft.com/office/drawing/2014/main" id="{71000D3A-FCE5-7E4F-A966-C95F4A914C08}"/>
                </a:ext>
              </a:extLst>
            </p:cNvPr>
            <p:cNvSpPr/>
            <p:nvPr/>
          </p:nvSpPr>
          <p:spPr>
            <a:xfrm rot="16200000">
              <a:off x="7058314" y="6475333"/>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grpSp>
        <p:nvGrpSpPr>
          <p:cNvPr id="21" name="Group 20">
            <a:extLst>
              <a:ext uri="{FF2B5EF4-FFF2-40B4-BE49-F238E27FC236}">
                <a16:creationId xmlns:a16="http://schemas.microsoft.com/office/drawing/2014/main" id="{F063F108-52E1-D441-843C-8753BC40B9A3}"/>
              </a:ext>
            </a:extLst>
          </p:cNvPr>
          <p:cNvGrpSpPr/>
          <p:nvPr/>
        </p:nvGrpSpPr>
        <p:grpSpPr>
          <a:xfrm>
            <a:off x="6108695" y="1674189"/>
            <a:ext cx="3379130" cy="2523439"/>
            <a:chOff x="6108695" y="1833213"/>
            <a:chExt cx="3379130" cy="2523439"/>
          </a:xfrm>
        </p:grpSpPr>
        <p:sp>
          <p:nvSpPr>
            <p:cNvPr id="6" name="TextBox 5">
              <a:extLst>
                <a:ext uri="{FF2B5EF4-FFF2-40B4-BE49-F238E27FC236}">
                  <a16:creationId xmlns:a16="http://schemas.microsoft.com/office/drawing/2014/main" id="{A70F55EB-28F8-2543-A628-0F3520730B24}"/>
                </a:ext>
              </a:extLst>
            </p:cNvPr>
            <p:cNvSpPr txBox="1"/>
            <p:nvPr/>
          </p:nvSpPr>
          <p:spPr>
            <a:xfrm>
              <a:off x="6108695" y="1833213"/>
              <a:ext cx="3379130"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ts val="4000"/>
                </a:lnSpc>
                <a:spcBef>
                  <a:spcPts val="0"/>
                </a:spcBef>
                <a:spcAft>
                  <a:spcPts val="0"/>
                </a:spcAft>
                <a:buClrTx/>
                <a:buSzTx/>
                <a:buFontTx/>
                <a:buNone/>
                <a:tabLst/>
              </a:pPr>
              <a:r>
                <a:rPr kumimoji="0" lang="en-US" sz="4000" b="1" i="0" u="none" strike="noStrike" cap="none" spc="0" normalizeH="0" baseline="0" dirty="0">
                  <a:ln>
                    <a:noFill/>
                  </a:ln>
                  <a:solidFill>
                    <a:schemeClr val="accent1">
                      <a:lumMod val="40000"/>
                      <a:lumOff val="60000"/>
                    </a:schemeClr>
                  </a:solidFill>
                  <a:effectLst/>
                  <a:uFillTx/>
                  <a:latin typeface="+mn-lt"/>
                  <a:ea typeface="+mn-ea"/>
                  <a:cs typeface="+mn-cs"/>
                  <a:sym typeface="Arial"/>
                </a:rPr>
                <a:t>Peninsula</a:t>
              </a:r>
            </a:p>
            <a:p>
              <a:pPr marL="0" marR="0" indent="0" algn="ctr" defTabSz="457200" rtl="0" fontAlgn="auto" latinLnBrk="0" hangingPunct="0">
                <a:lnSpc>
                  <a:spcPts val="4000"/>
                </a:lnSpc>
                <a:spcBef>
                  <a:spcPts val="0"/>
                </a:spcBef>
                <a:spcAft>
                  <a:spcPts val="0"/>
                </a:spcAft>
                <a:buClrTx/>
                <a:buSzTx/>
                <a:buFontTx/>
                <a:buNone/>
                <a:tabLst/>
              </a:pPr>
              <a:r>
                <a:rPr lang="en-US" sz="4000" dirty="0">
                  <a:solidFill>
                    <a:schemeClr val="accent1">
                      <a:lumMod val="40000"/>
                      <a:lumOff val="60000"/>
                    </a:schemeClr>
                  </a:solidFill>
                </a:rPr>
                <a:t>Clean Energy</a:t>
              </a:r>
              <a:endParaRPr kumimoji="0" lang="en-US" sz="4000" b="1" i="0" u="none" strike="noStrike" cap="none" spc="0" normalizeH="0" baseline="0" dirty="0">
                <a:ln>
                  <a:noFill/>
                </a:ln>
                <a:solidFill>
                  <a:schemeClr val="accent1">
                    <a:lumMod val="40000"/>
                    <a:lumOff val="60000"/>
                  </a:schemeClr>
                </a:solidFill>
                <a:effectLst/>
                <a:uFillTx/>
                <a:latin typeface="+mn-lt"/>
                <a:ea typeface="+mn-ea"/>
                <a:cs typeface="+mn-cs"/>
                <a:sym typeface="Arial"/>
              </a:endParaRPr>
            </a:p>
          </p:txBody>
        </p:sp>
        <p:sp>
          <p:nvSpPr>
            <p:cNvPr id="19" name="Left-Right Arrow 18">
              <a:extLst>
                <a:ext uri="{FF2B5EF4-FFF2-40B4-BE49-F238E27FC236}">
                  <a16:creationId xmlns:a16="http://schemas.microsoft.com/office/drawing/2014/main" id="{934199B9-6186-2C4A-B7CF-3AC80EB11134}"/>
                </a:ext>
              </a:extLst>
            </p:cNvPr>
            <p:cNvSpPr/>
            <p:nvPr/>
          </p:nvSpPr>
          <p:spPr>
            <a:xfrm rot="16200000">
              <a:off x="7046381" y="3275033"/>
              <a:ext cx="1346603" cy="816636"/>
            </a:xfrm>
            <a:prstGeom prst="leftRightArrow">
              <a:avLst/>
            </a:prstGeom>
            <a:solidFill>
              <a:srgbClr val="FFFF00"/>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pic>
        <p:nvPicPr>
          <p:cNvPr id="33" name="Picture 32">
            <a:extLst>
              <a:ext uri="{FF2B5EF4-FFF2-40B4-BE49-F238E27FC236}">
                <a16:creationId xmlns:a16="http://schemas.microsoft.com/office/drawing/2014/main" id="{599D86E2-620A-F845-9985-F0AF8C7D8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757" y="4305631"/>
            <a:ext cx="6986200" cy="1162276"/>
          </a:xfrm>
          <a:prstGeom prst="rect">
            <a:avLst/>
          </a:prstGeom>
        </p:spPr>
      </p:pic>
    </p:spTree>
    <p:extLst>
      <p:ext uri="{BB962C8B-B14F-4D97-AF65-F5344CB8AC3E}">
        <p14:creationId xmlns:p14="http://schemas.microsoft.com/office/powerpoint/2010/main" val="10461767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1000"/>
                                        <p:tgtEl>
                                          <p:spTgt spid="21"/>
                                        </p:tgtEl>
                                      </p:cBhvr>
                                    </p:animEffect>
                                  </p:childTnLst>
                                </p:cTn>
                              </p:par>
                            </p:childTnLst>
                          </p:cTn>
                        </p:par>
                        <p:par>
                          <p:cTn id="8" fill="hold">
                            <p:stCondLst>
                              <p:cond delay="2000"/>
                            </p:stCondLst>
                            <p:childTnLst>
                              <p:par>
                                <p:cTn id="9" presetID="9" presetClass="entr" presetSubtype="0" fill="hold" nodeType="afterEffect">
                                  <p:stCondLst>
                                    <p:cond delay="1000"/>
                                  </p:stCondLst>
                                  <p:childTnLst>
                                    <p:set>
                                      <p:cBhvr>
                                        <p:cTn id="10" dur="1" fill="hold">
                                          <p:stCondLst>
                                            <p:cond delay="0"/>
                                          </p:stCondLst>
                                        </p:cTn>
                                        <p:tgtEl>
                                          <p:spTgt spid="26"/>
                                        </p:tgtEl>
                                        <p:attrNameLst>
                                          <p:attrName>style.visibility</p:attrName>
                                        </p:attrNameLst>
                                      </p:cBhvr>
                                      <p:to>
                                        <p:strVal val="visible"/>
                                      </p:to>
                                    </p:set>
                                    <p:animEffect transition="in" filter="dissolve">
                                      <p:cBhvr>
                                        <p:cTn id="11" dur="1000"/>
                                        <p:tgtEl>
                                          <p:spTgt spid="26"/>
                                        </p:tgtEl>
                                      </p:cBhvr>
                                    </p:animEffect>
                                  </p:childTnLst>
                                </p:cTn>
                              </p:par>
                            </p:childTnLst>
                          </p:cTn>
                        </p:par>
                        <p:par>
                          <p:cTn id="12" fill="hold">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1000"/>
                                        <p:tgtEl>
                                          <p:spTgt spid="22"/>
                                        </p:tgtEl>
                                      </p:cBhvr>
                                    </p:animEffect>
                                  </p:childTnLst>
                                </p:cTn>
                              </p:par>
                            </p:childTnLst>
                          </p:cTn>
                        </p:par>
                        <p:par>
                          <p:cTn id="16" fill="hold">
                            <p:stCondLst>
                              <p:cond delay="6000"/>
                            </p:stCondLst>
                            <p:childTnLst>
                              <p:par>
                                <p:cTn id="17" presetID="9" presetClass="entr" presetSubtype="0"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1000"/>
                                        <p:tgtEl>
                                          <p:spTgt spid="25"/>
                                        </p:tgtEl>
                                      </p:cBhvr>
                                    </p:animEffect>
                                  </p:childTnLst>
                                </p:cTn>
                              </p:par>
                            </p:childTnLst>
                          </p:cTn>
                        </p:par>
                        <p:par>
                          <p:cTn id="20" fill="hold">
                            <p:stCondLst>
                              <p:cond delay="8000"/>
                            </p:stCondLst>
                            <p:childTnLst>
                              <p:par>
                                <p:cTn id="21" presetID="9" presetClass="entr" presetSubtype="0" fill="hold" nodeType="after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1000"/>
                                        <p:tgtEl>
                                          <p:spTgt spid="23"/>
                                        </p:tgtEl>
                                      </p:cBhvr>
                                    </p:animEffect>
                                  </p:childTnLst>
                                </p:cTn>
                              </p:par>
                            </p:childTnLst>
                          </p:cTn>
                        </p:par>
                        <p:par>
                          <p:cTn id="24" fill="hold">
                            <p:stCondLst>
                              <p:cond delay="10000"/>
                            </p:stCondLst>
                            <p:childTnLst>
                              <p:par>
                                <p:cTn id="25" presetID="9" presetClass="entr" presetSubtype="0" fill="hold" nodeType="afterEffect">
                                  <p:stCondLst>
                                    <p:cond delay="100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2019_TruthInTen_Keynote_USEnglish_Locked.002.jpeg" descr="2019_TruthInTen_Keynote_USEnglish_Locked.002.jpeg"/>
          <p:cNvPicPr>
            <a:picLocks noChangeAspect="1"/>
          </p:cNvPicPr>
          <p:nvPr/>
        </p:nvPicPr>
        <p:blipFill>
          <a:blip r:embed="rId3"/>
          <a:stretch>
            <a:fillRect/>
          </a:stretch>
        </p:blipFill>
        <p:spPr>
          <a:xfrm>
            <a:off x="0" y="0"/>
            <a:ext cx="16256000" cy="9144000"/>
          </a:xfrm>
          <a:prstGeom prst="rect">
            <a:avLst/>
          </a:prstGeom>
          <a:ln w="12700">
            <a:miter lim="400000"/>
          </a:ln>
        </p:spPr>
      </p:pic>
    </p:spTree>
    <p:extLst>
      <p:ext uri="{BB962C8B-B14F-4D97-AF65-F5344CB8AC3E}">
        <p14:creationId xmlns:p14="http://schemas.microsoft.com/office/powerpoint/2010/main" val="370571744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0AD12BF-EA9D-5B44-860A-DA825BBC6C78}"/>
              </a:ext>
            </a:extLst>
          </p:cNvPr>
          <p:cNvSpPr txBox="1"/>
          <p:nvPr/>
        </p:nvSpPr>
        <p:spPr>
          <a:xfrm>
            <a:off x="1424762" y="3717421"/>
            <a:ext cx="13120577"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0B050"/>
                </a:solidFill>
                <a:effectLst>
                  <a:outerShdw blurRad="50800" dist="38100" algn="l" rotWithShape="0">
                    <a:srgbClr val="FFFF00">
                      <a:alpha val="40000"/>
                    </a:srgbClr>
                  </a:outerShdw>
                </a:effectLst>
                <a:uFillTx/>
                <a:latin typeface="+mn-lt"/>
                <a:ea typeface="+mn-ea"/>
                <a:cs typeface="+mn-cs"/>
                <a:sym typeface="Arial"/>
              </a:rPr>
              <a:t>Supporting our Environment </a:t>
            </a:r>
          </a:p>
          <a:p>
            <a:pPr marL="0" marR="0" indent="0" algn="r" defTabSz="4572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0B050"/>
                </a:solidFill>
                <a:effectLst>
                  <a:outerShdw blurRad="50800" dist="38100" algn="l" rotWithShape="0">
                    <a:srgbClr val="FFFF00">
                      <a:alpha val="40000"/>
                    </a:srgbClr>
                  </a:outerShdw>
                </a:effectLst>
                <a:uFillTx/>
                <a:latin typeface="+mn-lt"/>
                <a:ea typeface="+mn-ea"/>
                <a:cs typeface="+mn-cs"/>
                <a:sym typeface="Arial"/>
              </a:rPr>
              <a:t>Addressing the Climate Crisis</a:t>
            </a:r>
          </a:p>
        </p:txBody>
      </p:sp>
      <p:grpSp>
        <p:nvGrpSpPr>
          <p:cNvPr id="21" name="Group 20">
            <a:extLst>
              <a:ext uri="{FF2B5EF4-FFF2-40B4-BE49-F238E27FC236}">
                <a16:creationId xmlns:a16="http://schemas.microsoft.com/office/drawing/2014/main" id="{42800653-3A08-4449-B463-1654C38C9C77}"/>
              </a:ext>
            </a:extLst>
          </p:cNvPr>
          <p:cNvGrpSpPr/>
          <p:nvPr/>
        </p:nvGrpSpPr>
        <p:grpSpPr>
          <a:xfrm>
            <a:off x="1066415" y="670037"/>
            <a:ext cx="15189585" cy="2287806"/>
            <a:chOff x="1066415" y="670037"/>
            <a:chExt cx="15189585" cy="2287806"/>
          </a:xfrm>
        </p:grpSpPr>
        <p:grpSp>
          <p:nvGrpSpPr>
            <p:cNvPr id="17" name="Group 16">
              <a:extLst>
                <a:ext uri="{FF2B5EF4-FFF2-40B4-BE49-F238E27FC236}">
                  <a16:creationId xmlns:a16="http://schemas.microsoft.com/office/drawing/2014/main" id="{49F57B32-E99E-AD41-AB82-24285911323E}"/>
                </a:ext>
              </a:extLst>
            </p:cNvPr>
            <p:cNvGrpSpPr/>
            <p:nvPr/>
          </p:nvGrpSpPr>
          <p:grpSpPr>
            <a:xfrm>
              <a:off x="6520587" y="670037"/>
              <a:ext cx="9735413" cy="2287806"/>
              <a:chOff x="6549655" y="1818665"/>
              <a:chExt cx="9735413" cy="2287806"/>
            </a:xfrm>
          </p:grpSpPr>
          <p:sp>
            <p:nvSpPr>
              <p:cNvPr id="2" name="TextBox 1">
                <a:extLst>
                  <a:ext uri="{FF2B5EF4-FFF2-40B4-BE49-F238E27FC236}">
                    <a16:creationId xmlns:a16="http://schemas.microsoft.com/office/drawing/2014/main" id="{D316DF73-43AF-D54D-87E2-B1D444C8093F}"/>
                  </a:ext>
                </a:extLst>
              </p:cNvPr>
              <p:cNvSpPr txBox="1"/>
              <p:nvPr/>
            </p:nvSpPr>
            <p:spPr>
              <a:xfrm>
                <a:off x="8506036" y="1818665"/>
                <a:ext cx="7779032" cy="22878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spcBef>
                    <a:spcPts val="0"/>
                  </a:spcBef>
                  <a:spcAft>
                    <a:spcPts val="0"/>
                  </a:spcAft>
                  <a:buClrTx/>
                  <a:buSzTx/>
                  <a:buFontTx/>
                  <a:buNone/>
                  <a:tabLst/>
                </a:pPr>
                <a:r>
                  <a:rPr kumimoji="0" lang="en-US" sz="5400" i="0" u="none" strike="noStrike" cap="none" spc="0" normalizeH="0" baseline="0" dirty="0">
                    <a:ln>
                      <a:noFill/>
                    </a:ln>
                    <a:solidFill>
                      <a:srgbClr val="FFFFFF"/>
                    </a:solidFill>
                    <a:effectLst/>
                    <a:uFillTx/>
                    <a:sym typeface="Arial"/>
                  </a:rPr>
                  <a:t>Building</a:t>
                </a:r>
                <a:r>
                  <a:rPr kumimoji="0" lang="en-US" sz="5400" i="0" u="none" strike="noStrike" cap="none" spc="0" normalizeH="0" dirty="0">
                    <a:ln>
                      <a:noFill/>
                    </a:ln>
                    <a:solidFill>
                      <a:srgbClr val="FFFFFF"/>
                    </a:solidFill>
                    <a:effectLst/>
                    <a:uFillTx/>
                    <a:sym typeface="Arial"/>
                  </a:rPr>
                  <a:t> commitment</a:t>
                </a:r>
              </a:p>
              <a:p>
                <a:pPr marL="857250" marR="0" indent="-857250" algn="l" defTabSz="457200" rtl="0" fontAlgn="auto" latinLnBrk="0" hangingPunct="0">
                  <a:spcBef>
                    <a:spcPts val="0"/>
                  </a:spcBef>
                  <a:spcAft>
                    <a:spcPts val="0"/>
                  </a:spcAft>
                  <a:buClrTx/>
                  <a:buSzTx/>
                  <a:buFontTx/>
                  <a:buChar char="-"/>
                  <a:tabLst/>
                </a:pPr>
                <a:r>
                  <a:rPr lang="en-US" sz="4400" baseline="0" dirty="0"/>
                  <a:t>Solid support</a:t>
                </a:r>
              </a:p>
              <a:p>
                <a:pPr marL="857250" marR="0" indent="-857250" algn="l" defTabSz="457200" rtl="0" fontAlgn="auto" latinLnBrk="0" hangingPunct="0">
                  <a:spcBef>
                    <a:spcPts val="0"/>
                  </a:spcBef>
                  <a:spcAft>
                    <a:spcPts val="0"/>
                  </a:spcAft>
                  <a:buClrTx/>
                  <a:buSzTx/>
                  <a:buFontTx/>
                  <a:buChar char="-"/>
                  <a:tabLst/>
                </a:pPr>
                <a:r>
                  <a:rPr lang="en-US" sz="4400" baseline="0" dirty="0"/>
                  <a:t>Rotary-wide projects</a:t>
                </a:r>
                <a:endParaRPr kumimoji="0" lang="en-US" sz="4400" i="0" u="none" strike="noStrike" cap="none" spc="0" normalizeH="0" baseline="0" dirty="0">
                  <a:ln>
                    <a:noFill/>
                  </a:ln>
                  <a:solidFill>
                    <a:srgbClr val="FFFFFF"/>
                  </a:solidFill>
                  <a:effectLst/>
                  <a:uFillTx/>
                  <a:sym typeface="Arial"/>
                </a:endParaRPr>
              </a:p>
            </p:txBody>
          </p:sp>
          <p:sp>
            <p:nvSpPr>
              <p:cNvPr id="15" name="Down Arrow 14">
                <a:extLst>
                  <a:ext uri="{FF2B5EF4-FFF2-40B4-BE49-F238E27FC236}">
                    <a16:creationId xmlns:a16="http://schemas.microsoft.com/office/drawing/2014/main" id="{EF650DE6-D86A-5443-9F9B-9F7E00250551}"/>
                  </a:ext>
                </a:extLst>
              </p:cNvPr>
              <p:cNvSpPr/>
              <p:nvPr/>
            </p:nvSpPr>
            <p:spPr>
              <a:xfrm>
                <a:off x="6549655" y="2182672"/>
                <a:ext cx="1316408" cy="1786270"/>
              </a:xfrm>
              <a:prstGeom prst="downArrow">
                <a:avLst/>
              </a:prstGeom>
              <a:solidFill>
                <a:schemeClr val="tx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pic>
          <p:nvPicPr>
            <p:cNvPr id="20" name="Picture 19">
              <a:extLst>
                <a:ext uri="{FF2B5EF4-FFF2-40B4-BE49-F238E27FC236}">
                  <a16:creationId xmlns:a16="http://schemas.microsoft.com/office/drawing/2014/main" id="{162363BB-56A6-1A42-A7F0-C0F0E88BE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15" y="1094170"/>
              <a:ext cx="4864100" cy="1828800"/>
            </a:xfrm>
            <a:prstGeom prst="rect">
              <a:avLst/>
            </a:prstGeom>
          </p:spPr>
        </p:pic>
      </p:grpSp>
      <p:grpSp>
        <p:nvGrpSpPr>
          <p:cNvPr id="4" name="Group 3">
            <a:extLst>
              <a:ext uri="{FF2B5EF4-FFF2-40B4-BE49-F238E27FC236}">
                <a16:creationId xmlns:a16="http://schemas.microsoft.com/office/drawing/2014/main" id="{074C4BA8-2781-4A41-8F4E-B16EF2EA1515}"/>
              </a:ext>
            </a:extLst>
          </p:cNvPr>
          <p:cNvGrpSpPr/>
          <p:nvPr/>
        </p:nvGrpSpPr>
        <p:grpSpPr>
          <a:xfrm>
            <a:off x="-2349088" y="6089960"/>
            <a:ext cx="18616901" cy="2832847"/>
            <a:chOff x="-2349088" y="6089960"/>
            <a:chExt cx="18616901" cy="2832847"/>
          </a:xfrm>
        </p:grpSpPr>
        <p:grpSp>
          <p:nvGrpSpPr>
            <p:cNvPr id="18" name="Group 17">
              <a:extLst>
                <a:ext uri="{FF2B5EF4-FFF2-40B4-BE49-F238E27FC236}">
                  <a16:creationId xmlns:a16="http://schemas.microsoft.com/office/drawing/2014/main" id="{57FBF8D2-5BAA-B646-AE9C-F003E5C46BD6}"/>
                </a:ext>
              </a:extLst>
            </p:cNvPr>
            <p:cNvGrpSpPr/>
            <p:nvPr/>
          </p:nvGrpSpPr>
          <p:grpSpPr>
            <a:xfrm>
              <a:off x="6592186" y="6342135"/>
              <a:ext cx="9675627" cy="2287806"/>
              <a:chOff x="6549656" y="5192906"/>
              <a:chExt cx="9675627" cy="2287806"/>
            </a:xfrm>
          </p:grpSpPr>
          <p:sp>
            <p:nvSpPr>
              <p:cNvPr id="8" name="TextBox 7">
                <a:extLst>
                  <a:ext uri="{FF2B5EF4-FFF2-40B4-BE49-F238E27FC236}">
                    <a16:creationId xmlns:a16="http://schemas.microsoft.com/office/drawing/2014/main" id="{43057AC2-7ECF-F448-8FF3-E1414B2A1649}"/>
                  </a:ext>
                </a:extLst>
              </p:cNvPr>
              <p:cNvSpPr txBox="1"/>
              <p:nvPr/>
            </p:nvSpPr>
            <p:spPr>
              <a:xfrm>
                <a:off x="8446251" y="5192906"/>
                <a:ext cx="7779032" cy="22878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spcBef>
                    <a:spcPts val="0"/>
                  </a:spcBef>
                  <a:spcAft>
                    <a:spcPts val="0"/>
                  </a:spcAft>
                  <a:buClrTx/>
                  <a:buSzTx/>
                  <a:buFontTx/>
                  <a:buNone/>
                  <a:tabLst/>
                </a:pPr>
                <a:r>
                  <a:rPr kumimoji="0" lang="en-US" sz="5400" i="0" u="none" strike="noStrike" cap="none" spc="0" normalizeH="0" baseline="0" dirty="0">
                    <a:ln>
                      <a:noFill/>
                    </a:ln>
                    <a:solidFill>
                      <a:srgbClr val="FFFFFF"/>
                    </a:solidFill>
                    <a:effectLst/>
                    <a:uFillTx/>
                    <a:sym typeface="Arial"/>
                  </a:rPr>
                  <a:t>Building</a:t>
                </a:r>
                <a:r>
                  <a:rPr lang="en-US" sz="5400" dirty="0"/>
                  <a:t> </a:t>
                </a:r>
                <a:r>
                  <a:rPr kumimoji="0" lang="en-US" sz="5400" i="0" u="none" strike="noStrike" cap="none" spc="0" normalizeH="0" dirty="0">
                    <a:ln>
                      <a:noFill/>
                    </a:ln>
                    <a:solidFill>
                      <a:srgbClr val="FFFFFF"/>
                    </a:solidFill>
                    <a:effectLst/>
                    <a:uFillTx/>
                    <a:sym typeface="Arial"/>
                  </a:rPr>
                  <a:t>the Base</a:t>
                </a:r>
              </a:p>
              <a:p>
                <a:pPr marL="857250" marR="0" indent="-857250" algn="l" defTabSz="457200" rtl="0" fontAlgn="auto" latinLnBrk="0" hangingPunct="0">
                  <a:spcBef>
                    <a:spcPts val="0"/>
                  </a:spcBef>
                  <a:spcAft>
                    <a:spcPts val="0"/>
                  </a:spcAft>
                  <a:buClrTx/>
                  <a:buSzTx/>
                  <a:buFontTx/>
                  <a:buChar char="-"/>
                  <a:tabLst/>
                </a:pPr>
                <a:r>
                  <a:rPr lang="en-US" sz="4400" baseline="0" dirty="0"/>
                  <a:t>Club organization</a:t>
                </a:r>
              </a:p>
              <a:p>
                <a:pPr marL="857250" marR="0" indent="-857250" algn="l" defTabSz="457200" rtl="0" fontAlgn="auto" latinLnBrk="0" hangingPunct="0">
                  <a:spcBef>
                    <a:spcPts val="0"/>
                  </a:spcBef>
                  <a:spcAft>
                    <a:spcPts val="0"/>
                  </a:spcAft>
                  <a:buClrTx/>
                  <a:buSzTx/>
                  <a:buFontTx/>
                  <a:buChar char="-"/>
                  <a:tabLst/>
                </a:pPr>
                <a:r>
                  <a:rPr lang="en-US" sz="4400" dirty="0"/>
                  <a:t>Community</a:t>
                </a:r>
                <a:r>
                  <a:rPr lang="en-US" sz="4400" baseline="0" dirty="0"/>
                  <a:t> projects</a:t>
                </a:r>
                <a:endParaRPr kumimoji="0" lang="en-US" sz="4400" i="0" u="none" strike="noStrike" cap="none" spc="0" normalizeH="0" baseline="0" dirty="0">
                  <a:ln>
                    <a:noFill/>
                  </a:ln>
                  <a:solidFill>
                    <a:srgbClr val="FFFFFF"/>
                  </a:solidFill>
                  <a:effectLst/>
                  <a:uFillTx/>
                  <a:sym typeface="Arial"/>
                </a:endParaRPr>
              </a:p>
            </p:txBody>
          </p:sp>
          <p:sp>
            <p:nvSpPr>
              <p:cNvPr id="16" name="Down Arrow 15">
                <a:extLst>
                  <a:ext uri="{FF2B5EF4-FFF2-40B4-BE49-F238E27FC236}">
                    <a16:creationId xmlns:a16="http://schemas.microsoft.com/office/drawing/2014/main" id="{2CA222B1-9C46-444B-A865-0744C6CEB33B}"/>
                  </a:ext>
                </a:extLst>
              </p:cNvPr>
              <p:cNvSpPr/>
              <p:nvPr/>
            </p:nvSpPr>
            <p:spPr>
              <a:xfrm rot="10800000">
                <a:off x="6549656" y="5456595"/>
                <a:ext cx="1316408" cy="1786270"/>
              </a:xfrm>
              <a:prstGeom prst="downArrow">
                <a:avLst/>
              </a:prstGeom>
              <a:solidFill>
                <a:schemeClr val="tx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pic>
          <p:nvPicPr>
            <p:cNvPr id="14" name="Picture 13">
              <a:extLst>
                <a:ext uri="{FF2B5EF4-FFF2-40B4-BE49-F238E27FC236}">
                  <a16:creationId xmlns:a16="http://schemas.microsoft.com/office/drawing/2014/main" id="{515C70DA-2ABD-A443-97AF-ADCF7025A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088" y="6605824"/>
              <a:ext cx="9784361" cy="1888925"/>
            </a:xfrm>
            <a:prstGeom prst="rect">
              <a:avLst/>
            </a:prstGeom>
          </p:spPr>
        </p:pic>
        <p:sp>
          <p:nvSpPr>
            <p:cNvPr id="3" name="Rectangle 2">
              <a:extLst>
                <a:ext uri="{FF2B5EF4-FFF2-40B4-BE49-F238E27FC236}">
                  <a16:creationId xmlns:a16="http://schemas.microsoft.com/office/drawing/2014/main" id="{58A38B32-F47F-FA40-9525-2C2264CB4507}"/>
                </a:ext>
              </a:extLst>
            </p:cNvPr>
            <p:cNvSpPr/>
            <p:nvPr/>
          </p:nvSpPr>
          <p:spPr>
            <a:xfrm>
              <a:off x="-1344706" y="6089960"/>
              <a:ext cx="1775012" cy="2832847"/>
            </a:xfrm>
            <a:prstGeom prst="rect">
              <a:avLst/>
            </a:prstGeom>
            <a:solidFill>
              <a:schemeClr val="bg1"/>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spTree>
    <p:extLst>
      <p:ext uri="{BB962C8B-B14F-4D97-AF65-F5344CB8AC3E}">
        <p14:creationId xmlns:p14="http://schemas.microsoft.com/office/powerpoint/2010/main" val="3392448914"/>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6" presetClass="entr" presetSubtype="26"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A5640-4643-AE45-B151-4381912CC21C}"/>
              </a:ext>
            </a:extLst>
          </p:cNvPr>
          <p:cNvSpPr>
            <a:spLocks noGrp="1"/>
          </p:cNvSpPr>
          <p:nvPr>
            <p:ph type="title"/>
          </p:nvPr>
        </p:nvSpPr>
        <p:spPr/>
        <p:txBody>
          <a:bodyPr/>
          <a:lstStyle/>
          <a:p>
            <a:r>
              <a:rPr lang="en-US" dirty="0"/>
              <a:t>Support Tools for Rotarians</a:t>
            </a:r>
          </a:p>
        </p:txBody>
      </p:sp>
      <p:grpSp>
        <p:nvGrpSpPr>
          <p:cNvPr id="7" name="Group 6">
            <a:extLst>
              <a:ext uri="{FF2B5EF4-FFF2-40B4-BE49-F238E27FC236}">
                <a16:creationId xmlns:a16="http://schemas.microsoft.com/office/drawing/2014/main" id="{BE847E65-4D7A-3447-A7BE-7DAC48BAEC7C}"/>
              </a:ext>
            </a:extLst>
          </p:cNvPr>
          <p:cNvGrpSpPr/>
          <p:nvPr/>
        </p:nvGrpSpPr>
        <p:grpSpPr>
          <a:xfrm>
            <a:off x="317942" y="2064056"/>
            <a:ext cx="5809002" cy="5440760"/>
            <a:chOff x="317942" y="2064056"/>
            <a:chExt cx="5809002" cy="5440760"/>
          </a:xfrm>
        </p:grpSpPr>
        <p:pic>
          <p:nvPicPr>
            <p:cNvPr id="8" name="Picture 7">
              <a:extLst>
                <a:ext uri="{FF2B5EF4-FFF2-40B4-BE49-F238E27FC236}">
                  <a16:creationId xmlns:a16="http://schemas.microsoft.com/office/drawing/2014/main" id="{0FC421E7-BFD6-0F42-9182-A2E300DB8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42" y="3335364"/>
              <a:ext cx="5809002" cy="4169452"/>
            </a:xfrm>
            <a:prstGeom prst="rect">
              <a:avLst/>
            </a:prstGeom>
          </p:spPr>
        </p:pic>
        <p:sp>
          <p:nvSpPr>
            <p:cNvPr id="9" name="TextBox 8">
              <a:extLst>
                <a:ext uri="{FF2B5EF4-FFF2-40B4-BE49-F238E27FC236}">
                  <a16:creationId xmlns:a16="http://schemas.microsoft.com/office/drawing/2014/main" id="{FC113E9F-9066-8545-AE6D-CFFAAB05F625}"/>
                </a:ext>
              </a:extLst>
            </p:cNvPr>
            <p:cNvSpPr txBox="1"/>
            <p:nvPr/>
          </p:nvSpPr>
          <p:spPr>
            <a:xfrm>
              <a:off x="383375" y="2064056"/>
              <a:ext cx="551272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err="1">
                  <a:ln>
                    <a:noFill/>
                  </a:ln>
                  <a:solidFill>
                    <a:srgbClr val="00B050"/>
                  </a:solidFill>
                  <a:effectLst/>
                  <a:uFillTx/>
                  <a:latin typeface="+mn-lt"/>
                  <a:ea typeface="+mn-ea"/>
                  <a:cs typeface="+mn-cs"/>
                  <a:sym typeface="Arial"/>
                </a:rPr>
                <a:t>www.rcatnow.com</a:t>
              </a:r>
              <a:endParaRPr kumimoji="0" lang="en-US" sz="4800" b="1" i="0" u="none" strike="noStrike" cap="none" spc="0" normalizeH="0" baseline="0" dirty="0">
                <a:ln>
                  <a:noFill/>
                </a:ln>
                <a:solidFill>
                  <a:srgbClr val="00B050"/>
                </a:solidFill>
                <a:effectLst/>
                <a:uFillTx/>
                <a:latin typeface="+mn-lt"/>
                <a:ea typeface="+mn-ea"/>
                <a:cs typeface="+mn-cs"/>
                <a:sym typeface="Arial"/>
              </a:endParaRPr>
            </a:p>
          </p:txBody>
        </p:sp>
      </p:grpSp>
      <p:grpSp>
        <p:nvGrpSpPr>
          <p:cNvPr id="12" name="Group 11">
            <a:extLst>
              <a:ext uri="{FF2B5EF4-FFF2-40B4-BE49-F238E27FC236}">
                <a16:creationId xmlns:a16="http://schemas.microsoft.com/office/drawing/2014/main" id="{8D3F12F5-32BA-1348-B5A7-79DDC03A6CC5}"/>
              </a:ext>
            </a:extLst>
          </p:cNvPr>
          <p:cNvGrpSpPr/>
          <p:nvPr/>
        </p:nvGrpSpPr>
        <p:grpSpPr>
          <a:xfrm>
            <a:off x="1034568" y="7934868"/>
            <a:ext cx="13818869" cy="876987"/>
            <a:chOff x="1034568" y="7934868"/>
            <a:chExt cx="13818869" cy="876987"/>
          </a:xfrm>
        </p:grpSpPr>
        <p:sp>
          <p:nvSpPr>
            <p:cNvPr id="13" name="TextBox 12">
              <a:extLst>
                <a:ext uri="{FF2B5EF4-FFF2-40B4-BE49-F238E27FC236}">
                  <a16:creationId xmlns:a16="http://schemas.microsoft.com/office/drawing/2014/main" id="{80720DB6-BCE8-A24C-B920-E4586B2EA0A6}"/>
                </a:ext>
              </a:extLst>
            </p:cNvPr>
            <p:cNvSpPr txBox="1"/>
            <p:nvPr/>
          </p:nvSpPr>
          <p:spPr>
            <a:xfrm>
              <a:off x="1051582" y="7970599"/>
              <a:ext cx="1380185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FFF00"/>
                  </a:solidFill>
                  <a:effectLst/>
                  <a:uFillTx/>
                  <a:latin typeface="+mn-lt"/>
                  <a:ea typeface="+mn-ea"/>
                  <a:cs typeface="+mn-cs"/>
                  <a:sym typeface="Arial"/>
                </a:rPr>
                <a:t>Speakers Forum - 3</a:t>
              </a:r>
              <a:r>
                <a:rPr kumimoji="0" lang="en-US" sz="4800" b="1" i="0" u="none" strike="noStrike" cap="none" spc="0" normalizeH="0" baseline="30000" dirty="0">
                  <a:ln>
                    <a:noFill/>
                  </a:ln>
                  <a:solidFill>
                    <a:srgbClr val="FFFF00"/>
                  </a:solidFill>
                  <a:effectLst/>
                  <a:uFillTx/>
                  <a:latin typeface="+mn-lt"/>
                  <a:ea typeface="+mn-ea"/>
                  <a:cs typeface="+mn-cs"/>
                  <a:sym typeface="Arial"/>
                </a:rPr>
                <a:t>rd</a:t>
              </a:r>
              <a:r>
                <a:rPr kumimoji="0" lang="en-US" sz="4800" b="1" i="0" u="none" strike="noStrike" cap="none" spc="0" normalizeH="0" baseline="0" dirty="0">
                  <a:ln>
                    <a:noFill/>
                  </a:ln>
                  <a:solidFill>
                    <a:srgbClr val="FFFF00"/>
                  </a:solidFill>
                  <a:effectLst/>
                  <a:uFillTx/>
                  <a:latin typeface="+mn-lt"/>
                  <a:ea typeface="+mn-ea"/>
                  <a:cs typeface="+mn-cs"/>
                  <a:sym typeface="Arial"/>
                </a:rPr>
                <a:t> Thursday of Every Month</a:t>
              </a:r>
            </a:p>
          </p:txBody>
        </p:sp>
        <p:sp>
          <p:nvSpPr>
            <p:cNvPr id="14" name="TextBox 13">
              <a:extLst>
                <a:ext uri="{FF2B5EF4-FFF2-40B4-BE49-F238E27FC236}">
                  <a16:creationId xmlns:a16="http://schemas.microsoft.com/office/drawing/2014/main" id="{13100E7B-0901-6940-81B0-7D1CBE9B583B}"/>
                </a:ext>
              </a:extLst>
            </p:cNvPr>
            <p:cNvSpPr txBox="1"/>
            <p:nvPr/>
          </p:nvSpPr>
          <p:spPr>
            <a:xfrm>
              <a:off x="1034568" y="7934868"/>
              <a:ext cx="1380185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B0F0"/>
                  </a:solidFill>
                  <a:effectLst/>
                  <a:uFillTx/>
                  <a:latin typeface="+mn-lt"/>
                  <a:ea typeface="+mn-ea"/>
                  <a:cs typeface="+mn-cs"/>
                  <a:sym typeface="Arial"/>
                </a:rPr>
                <a:t>Speakers Forum - 3</a:t>
              </a:r>
              <a:r>
                <a:rPr kumimoji="0" lang="en-US" sz="4800" b="1" i="0" u="none" strike="noStrike" cap="none" spc="0" normalizeH="0" baseline="30000" dirty="0">
                  <a:ln>
                    <a:noFill/>
                  </a:ln>
                  <a:solidFill>
                    <a:srgbClr val="00B0F0"/>
                  </a:solidFill>
                  <a:effectLst/>
                  <a:uFillTx/>
                  <a:latin typeface="+mn-lt"/>
                  <a:ea typeface="+mn-ea"/>
                  <a:cs typeface="+mn-cs"/>
                  <a:sym typeface="Arial"/>
                </a:rPr>
                <a:t>rd</a:t>
              </a:r>
              <a:r>
                <a:rPr kumimoji="0" lang="en-US" sz="4800" b="1" i="0" u="none" strike="noStrike" cap="none" spc="0" normalizeH="0" baseline="0" dirty="0">
                  <a:ln>
                    <a:noFill/>
                  </a:ln>
                  <a:solidFill>
                    <a:srgbClr val="00B0F0"/>
                  </a:solidFill>
                  <a:effectLst/>
                  <a:uFillTx/>
                  <a:latin typeface="+mn-lt"/>
                  <a:ea typeface="+mn-ea"/>
                  <a:cs typeface="+mn-cs"/>
                  <a:sym typeface="Arial"/>
                </a:rPr>
                <a:t> Thursday of Every Month</a:t>
              </a:r>
            </a:p>
          </p:txBody>
        </p:sp>
      </p:grpSp>
      <p:grpSp>
        <p:nvGrpSpPr>
          <p:cNvPr id="22" name="Group 21">
            <a:extLst>
              <a:ext uri="{FF2B5EF4-FFF2-40B4-BE49-F238E27FC236}">
                <a16:creationId xmlns:a16="http://schemas.microsoft.com/office/drawing/2014/main" id="{2770C687-FBC8-4644-AF83-B8FC858CF401}"/>
              </a:ext>
            </a:extLst>
          </p:cNvPr>
          <p:cNvGrpSpPr/>
          <p:nvPr/>
        </p:nvGrpSpPr>
        <p:grpSpPr>
          <a:xfrm>
            <a:off x="6360837" y="1343809"/>
            <a:ext cx="12811083" cy="7046042"/>
            <a:chOff x="6360837" y="1343809"/>
            <a:chExt cx="12811083" cy="7046042"/>
          </a:xfrm>
        </p:grpSpPr>
        <p:sp>
          <p:nvSpPr>
            <p:cNvPr id="3" name="Rectangle 2">
              <a:extLst>
                <a:ext uri="{FF2B5EF4-FFF2-40B4-BE49-F238E27FC236}">
                  <a16:creationId xmlns:a16="http://schemas.microsoft.com/office/drawing/2014/main" id="{1D0F9F79-7469-064F-9F45-4FC888463571}"/>
                </a:ext>
              </a:extLst>
            </p:cNvPr>
            <p:cNvSpPr/>
            <p:nvPr/>
          </p:nvSpPr>
          <p:spPr>
            <a:xfrm>
              <a:off x="6438350" y="1343809"/>
              <a:ext cx="9516617" cy="6212542"/>
            </a:xfrm>
            <a:prstGeom prst="rect">
              <a:avLst/>
            </a:prstGeom>
            <a:solidFill>
              <a:schemeClr val="accent3">
                <a:lumMod val="40000"/>
                <a:lumOff val="60000"/>
              </a:schemeClr>
            </a:solidFill>
            <a:ln w="63500" cap="flat">
              <a:solidFill>
                <a:schemeClr val="accent1">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grpSp>
          <p:nvGrpSpPr>
            <p:cNvPr id="16" name="Group 15">
              <a:extLst>
                <a:ext uri="{FF2B5EF4-FFF2-40B4-BE49-F238E27FC236}">
                  <a16:creationId xmlns:a16="http://schemas.microsoft.com/office/drawing/2014/main" id="{FA32EF6A-5A49-1F49-A4EB-408C067574C1}"/>
                </a:ext>
              </a:extLst>
            </p:cNvPr>
            <p:cNvGrpSpPr/>
            <p:nvPr/>
          </p:nvGrpSpPr>
          <p:grpSpPr>
            <a:xfrm>
              <a:off x="6669191" y="2271044"/>
              <a:ext cx="11481782" cy="3452091"/>
              <a:chOff x="623991" y="1219371"/>
              <a:chExt cx="11481782" cy="3452091"/>
            </a:xfrm>
          </p:grpSpPr>
          <p:sp>
            <p:nvSpPr>
              <p:cNvPr id="17" name="Text Placeholder 2">
                <a:extLst>
                  <a:ext uri="{FF2B5EF4-FFF2-40B4-BE49-F238E27FC236}">
                    <a16:creationId xmlns:a16="http://schemas.microsoft.com/office/drawing/2014/main" id="{247DCECB-5D9A-F740-A4D7-A1E6477CB71C}"/>
                  </a:ext>
                </a:extLst>
              </p:cNvPr>
              <p:cNvSpPr txBox="1">
                <a:spLocks/>
              </p:cNvSpPr>
              <p:nvPr/>
            </p:nvSpPr>
            <p:spPr>
              <a:xfrm>
                <a:off x="623991" y="1219371"/>
                <a:ext cx="9800169" cy="3452091"/>
              </a:xfrm>
              <a:prstGeom prst="rect">
                <a:avLst/>
              </a:prstGeom>
              <a:noFill/>
              <a:ln w="12700">
                <a:noFill/>
                <a:miter lim="400000"/>
              </a:ln>
              <a:effectLst>
                <a:outerShdw blurRad="38100" dist="38100" dir="5400000" rotWithShape="0">
                  <a:srgbClr val="000000">
                    <a:alpha val="89411"/>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38100" tIns="38100" rIns="38100" bIns="38100" anchor="t" anchorCtr="0">
                <a:noAutofit/>
              </a:bodyPr>
              <a:lstStyle>
                <a:lvl1pPr marL="457200" marR="0" lvl="0" indent="-228600" algn="ctr" defTabSz="546100" rtl="0" latinLnBrk="0">
                  <a:lnSpc>
                    <a:spcPct val="100000"/>
                  </a:lnSpc>
                  <a:spcBef>
                    <a:spcPts val="13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1pPr>
                <a:lvl2pPr marL="914400" marR="0" lvl="1" indent="-228600" algn="ctr" defTabSz="546100" rtl="0" latinLnBrk="0">
                  <a:lnSpc>
                    <a:spcPct val="100000"/>
                  </a:lnSpc>
                  <a:spcBef>
                    <a:spcPts val="13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2pPr>
                <a:lvl3pPr marL="1371600" marR="0" lvl="2" indent="-228600" algn="ctr" defTabSz="546100" rtl="0" latinLnBrk="0">
                  <a:lnSpc>
                    <a:spcPct val="100000"/>
                  </a:lnSpc>
                  <a:spcBef>
                    <a:spcPts val="11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3pPr>
                <a:lvl4pPr marL="1828800" marR="0" lvl="3" indent="-228600" algn="ctr" defTabSz="546100" rtl="0" latinLnBrk="0">
                  <a:lnSpc>
                    <a:spcPct val="100000"/>
                  </a:lnSpc>
                  <a:spcBef>
                    <a:spcPts val="9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4pPr>
                <a:lvl5pPr marL="2286000" marR="0" lvl="4" indent="-228600" algn="ctr" defTabSz="546100" rtl="0" latinLnBrk="0">
                  <a:lnSpc>
                    <a:spcPct val="100000"/>
                  </a:lnSpc>
                  <a:spcBef>
                    <a:spcPts val="9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5pPr>
                <a:lvl6pPr marL="2743200" marR="0" lvl="5"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6pPr>
                <a:lvl7pPr marL="3200400" marR="0" lvl="6"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7pPr>
                <a:lvl8pPr marL="3657600" marR="0" lvl="7"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8pPr>
                <a:lvl9pPr marL="4114800" marR="0" lvl="8"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9pPr>
              </a:lstStyle>
              <a:p>
                <a:pPr marL="228600" indent="0" algn="l" hangingPunct="1">
                  <a:spcBef>
                    <a:spcPts val="1000"/>
                  </a:spcBef>
                </a:pPr>
                <a:r>
                  <a:rPr lang="en-US" sz="4000" dirty="0">
                    <a:solidFill>
                      <a:srgbClr val="FF0000"/>
                    </a:solidFill>
                  </a:rPr>
                  <a:t>Professional and experienc</a:t>
                </a:r>
                <a:r>
                  <a:rPr lang="en-US" sz="4400" dirty="0">
                    <a:solidFill>
                      <a:srgbClr val="FF0000"/>
                    </a:solidFill>
                  </a:rPr>
                  <a:t>ed</a:t>
                </a:r>
              </a:p>
              <a:p>
                <a:pPr marL="685800" indent="-457200" algn="l" hangingPunct="1">
                  <a:spcBef>
                    <a:spcPts val="1000"/>
                  </a:spcBef>
                  <a:buFont typeface="Arial" panose="020B0604020202020204" pitchFamily="34" charset="0"/>
                  <a:buChar char="•"/>
                </a:pPr>
                <a:r>
                  <a:rPr lang="en-US" sz="4000" b="0" dirty="0">
                    <a:solidFill>
                      <a:srgbClr val="FF0000"/>
                    </a:solidFill>
                  </a:rPr>
                  <a:t>Business</a:t>
                </a:r>
              </a:p>
              <a:p>
                <a:pPr marL="685800" indent="-457200" algn="l" hangingPunct="1">
                  <a:spcBef>
                    <a:spcPts val="1000"/>
                  </a:spcBef>
                  <a:buFont typeface="Arial" panose="020B0604020202020204" pitchFamily="34" charset="0"/>
                  <a:buChar char="•"/>
                </a:pPr>
                <a:r>
                  <a:rPr lang="en-US" sz="4000" b="0" dirty="0">
                    <a:solidFill>
                      <a:srgbClr val="FF0000"/>
                    </a:solidFill>
                  </a:rPr>
                  <a:t>Academia</a:t>
                </a:r>
              </a:p>
              <a:p>
                <a:pPr marL="685800" indent="-457200" algn="l" hangingPunct="1">
                  <a:spcBef>
                    <a:spcPts val="2200"/>
                  </a:spcBef>
                  <a:buFont typeface="Arial" panose="020B0604020202020204" pitchFamily="34" charset="0"/>
                  <a:buChar char="•"/>
                </a:pPr>
                <a:endParaRPr lang="en-US" sz="4000" b="0" dirty="0"/>
              </a:p>
            </p:txBody>
          </p:sp>
          <p:sp>
            <p:nvSpPr>
              <p:cNvPr id="18" name="Text Placeholder 2">
                <a:extLst>
                  <a:ext uri="{FF2B5EF4-FFF2-40B4-BE49-F238E27FC236}">
                    <a16:creationId xmlns:a16="http://schemas.microsoft.com/office/drawing/2014/main" id="{204D0CE4-8E61-0D42-A9E2-20C1DADA5BD1}"/>
                  </a:ext>
                </a:extLst>
              </p:cNvPr>
              <p:cNvSpPr txBox="1">
                <a:spLocks/>
              </p:cNvSpPr>
              <p:nvPr/>
            </p:nvSpPr>
            <p:spPr>
              <a:xfrm>
                <a:off x="4037930" y="2054380"/>
                <a:ext cx="8067843" cy="1740267"/>
              </a:xfrm>
              <a:prstGeom prst="rect">
                <a:avLst/>
              </a:prstGeom>
              <a:noFill/>
              <a:ln w="12700">
                <a:noFill/>
                <a:miter lim="400000"/>
              </a:ln>
              <a:effectLst>
                <a:outerShdw blurRad="38100" dist="38100" dir="5400000" rotWithShape="0">
                  <a:srgbClr val="000000">
                    <a:alpha val="89411"/>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38100" tIns="38100" rIns="38100" bIns="38100" anchor="t" anchorCtr="0">
                <a:noAutofit/>
              </a:bodyPr>
              <a:lstStyle>
                <a:lvl1pPr marL="457200" marR="0" lvl="0" indent="-228600" algn="ctr" defTabSz="546100" rtl="0" latinLnBrk="0">
                  <a:lnSpc>
                    <a:spcPct val="100000"/>
                  </a:lnSpc>
                  <a:spcBef>
                    <a:spcPts val="13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1pPr>
                <a:lvl2pPr marL="914400" marR="0" lvl="1" indent="-228600" algn="ctr" defTabSz="546100" rtl="0" latinLnBrk="0">
                  <a:lnSpc>
                    <a:spcPct val="100000"/>
                  </a:lnSpc>
                  <a:spcBef>
                    <a:spcPts val="13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2pPr>
                <a:lvl3pPr marL="1371600" marR="0" lvl="2" indent="-228600" algn="ctr" defTabSz="546100" rtl="0" latinLnBrk="0">
                  <a:lnSpc>
                    <a:spcPct val="100000"/>
                  </a:lnSpc>
                  <a:spcBef>
                    <a:spcPts val="11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3pPr>
                <a:lvl4pPr marL="1828800" marR="0" lvl="3" indent="-228600" algn="ctr" defTabSz="546100" rtl="0" latinLnBrk="0">
                  <a:lnSpc>
                    <a:spcPct val="100000"/>
                  </a:lnSpc>
                  <a:spcBef>
                    <a:spcPts val="9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4pPr>
                <a:lvl5pPr marL="2286000" marR="0" lvl="4" indent="-228600" algn="ctr" defTabSz="546100" rtl="0" latinLnBrk="0">
                  <a:lnSpc>
                    <a:spcPct val="100000"/>
                  </a:lnSpc>
                  <a:spcBef>
                    <a:spcPts val="9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5pPr>
                <a:lvl6pPr marL="2743200" marR="0" lvl="5"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6pPr>
                <a:lvl7pPr marL="3200400" marR="0" lvl="6"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7pPr>
                <a:lvl8pPr marL="3657600" marR="0" lvl="7"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8pPr>
                <a:lvl9pPr marL="4114800" marR="0" lvl="8"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9pPr>
              </a:lstStyle>
              <a:p>
                <a:pPr marL="685800" indent="-457200" algn="l" hangingPunct="1">
                  <a:spcBef>
                    <a:spcPts val="1000"/>
                  </a:spcBef>
                  <a:buFont typeface="Arial" panose="020B0604020202020204" pitchFamily="34" charset="0"/>
                  <a:buChar char="•"/>
                </a:pPr>
                <a:r>
                  <a:rPr lang="en-US" sz="4000" b="0" dirty="0">
                    <a:solidFill>
                      <a:srgbClr val="FF0000"/>
                    </a:solidFill>
                  </a:rPr>
                  <a:t>Climate Action NGOs</a:t>
                </a:r>
              </a:p>
              <a:p>
                <a:pPr marL="685800" indent="-457200" algn="l" hangingPunct="1">
                  <a:spcBef>
                    <a:spcPts val="1000"/>
                  </a:spcBef>
                  <a:buFont typeface="Arial" panose="020B0604020202020204" pitchFamily="34" charset="0"/>
                  <a:buChar char="•"/>
                </a:pPr>
                <a:r>
                  <a:rPr lang="en-US" sz="4000" b="0" dirty="0">
                    <a:solidFill>
                      <a:srgbClr val="FF0000"/>
                    </a:solidFill>
                  </a:rPr>
                  <a:t>Active Rotarians</a:t>
                </a:r>
              </a:p>
            </p:txBody>
          </p:sp>
        </p:grpSp>
        <p:sp>
          <p:nvSpPr>
            <p:cNvPr id="19" name="Text Placeholder 2">
              <a:extLst>
                <a:ext uri="{FF2B5EF4-FFF2-40B4-BE49-F238E27FC236}">
                  <a16:creationId xmlns:a16="http://schemas.microsoft.com/office/drawing/2014/main" id="{F4F64F7D-A18F-3C47-B6DA-CFED9EC2E177}"/>
                </a:ext>
              </a:extLst>
            </p:cNvPr>
            <p:cNvSpPr txBox="1">
              <a:spLocks/>
            </p:cNvSpPr>
            <p:nvPr/>
          </p:nvSpPr>
          <p:spPr>
            <a:xfrm>
              <a:off x="6669191" y="4937760"/>
              <a:ext cx="12502729" cy="3452091"/>
            </a:xfrm>
            <a:prstGeom prst="rect">
              <a:avLst/>
            </a:prstGeom>
            <a:noFill/>
            <a:ln w="12700">
              <a:noFill/>
              <a:miter lim="400000"/>
            </a:ln>
            <a:effectLst>
              <a:outerShdw blurRad="38100" dist="38100" dir="5400000" rotWithShape="0">
                <a:srgbClr val="000000">
                  <a:alpha val="89411"/>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38100" tIns="38100" rIns="38100" bIns="38100" anchor="t" anchorCtr="0">
              <a:noAutofit/>
            </a:bodyPr>
            <a:lstStyle>
              <a:lvl1pPr marL="457200" marR="0" lvl="0" indent="-228600" algn="ctr" defTabSz="546100" rtl="0" latinLnBrk="0">
                <a:lnSpc>
                  <a:spcPct val="100000"/>
                </a:lnSpc>
                <a:spcBef>
                  <a:spcPts val="13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1pPr>
              <a:lvl2pPr marL="914400" marR="0" lvl="1" indent="-228600" algn="ctr" defTabSz="546100" rtl="0" latinLnBrk="0">
                <a:lnSpc>
                  <a:spcPct val="100000"/>
                </a:lnSpc>
                <a:spcBef>
                  <a:spcPts val="13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2pPr>
              <a:lvl3pPr marL="1371600" marR="0" lvl="2" indent="-228600" algn="ctr" defTabSz="546100" rtl="0" latinLnBrk="0">
                <a:lnSpc>
                  <a:spcPct val="100000"/>
                </a:lnSpc>
                <a:spcBef>
                  <a:spcPts val="11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3pPr>
              <a:lvl4pPr marL="1828800" marR="0" lvl="3" indent="-228600" algn="ctr" defTabSz="546100" rtl="0" latinLnBrk="0">
                <a:lnSpc>
                  <a:spcPct val="100000"/>
                </a:lnSpc>
                <a:spcBef>
                  <a:spcPts val="9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4pPr>
              <a:lvl5pPr marL="2286000" marR="0" lvl="4" indent="-228600" algn="ctr" defTabSz="546100" rtl="0" latinLnBrk="0">
                <a:lnSpc>
                  <a:spcPct val="100000"/>
                </a:lnSpc>
                <a:spcBef>
                  <a:spcPts val="9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5pPr>
              <a:lvl6pPr marL="2743200" marR="0" lvl="5"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6pPr>
              <a:lvl7pPr marL="3200400" marR="0" lvl="6"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7pPr>
              <a:lvl8pPr marL="3657600" marR="0" lvl="7"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8pPr>
              <a:lvl9pPr marL="4114800" marR="0" lvl="8"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9pPr>
            </a:lstStyle>
            <a:p>
              <a:pPr marL="228600" indent="0" algn="l" hangingPunct="1">
                <a:spcBef>
                  <a:spcPts val="1000"/>
                </a:spcBef>
              </a:pPr>
              <a:r>
                <a:rPr lang="en-US" sz="4000" dirty="0">
                  <a:solidFill>
                    <a:schemeClr val="accent1">
                      <a:lumMod val="75000"/>
                    </a:schemeClr>
                  </a:solidFill>
                </a:rPr>
                <a:t>On most any climate topics</a:t>
              </a:r>
            </a:p>
            <a:p>
              <a:pPr marL="685800" indent="-457200" algn="l" hangingPunct="1">
                <a:spcBef>
                  <a:spcPts val="1000"/>
                </a:spcBef>
                <a:buFont typeface="Arial" panose="020B0604020202020204" pitchFamily="34" charset="0"/>
                <a:buChar char="•"/>
              </a:pPr>
              <a:r>
                <a:rPr lang="en-US" sz="4000" b="0" dirty="0">
                  <a:solidFill>
                    <a:schemeClr val="accent1">
                      <a:lumMod val="75000"/>
                    </a:schemeClr>
                  </a:solidFill>
                </a:rPr>
                <a:t>Crisis/solutions </a:t>
              </a:r>
            </a:p>
            <a:p>
              <a:pPr marL="685800" indent="-457200" algn="l" hangingPunct="1">
                <a:spcBef>
                  <a:spcPts val="1000"/>
                </a:spcBef>
                <a:buFont typeface="Arial" panose="020B0604020202020204" pitchFamily="34" charset="0"/>
                <a:buChar char="•"/>
              </a:pPr>
              <a:r>
                <a:rPr lang="en-US" sz="4000" b="0" dirty="0">
                  <a:solidFill>
                    <a:schemeClr val="accent1">
                      <a:lumMod val="75000"/>
                    </a:schemeClr>
                  </a:solidFill>
                </a:rPr>
                <a:t>Rotary’s focus </a:t>
              </a:r>
            </a:p>
          </p:txBody>
        </p:sp>
        <p:sp>
          <p:nvSpPr>
            <p:cNvPr id="15" name="Title 1">
              <a:extLst>
                <a:ext uri="{FF2B5EF4-FFF2-40B4-BE49-F238E27FC236}">
                  <a16:creationId xmlns:a16="http://schemas.microsoft.com/office/drawing/2014/main" id="{C302C630-DF3F-4849-B62A-615DA55F052A}"/>
                </a:ext>
              </a:extLst>
            </p:cNvPr>
            <p:cNvSpPr txBox="1">
              <a:spLocks/>
            </p:cNvSpPr>
            <p:nvPr/>
          </p:nvSpPr>
          <p:spPr>
            <a:xfrm>
              <a:off x="6360837" y="1598452"/>
              <a:ext cx="9474200" cy="678144"/>
            </a:xfrm>
            <a:prstGeom prst="rect">
              <a:avLst/>
            </a:prstGeom>
            <a:ln w="12700">
              <a:miter lim="400000"/>
            </a:ln>
            <a:effectLst>
              <a:outerShdw blurRad="38100" dist="38100" dir="5400000" rotWithShape="0">
                <a:srgbClr val="000000">
                  <a:alpha val="9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1pPr marL="0" marR="0" indent="0" algn="ctr" defTabSz="457200" rtl="0" latinLnBrk="0">
                <a:lnSpc>
                  <a:spcPts val="54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a:lstStyle>
            <a:p>
              <a:pPr hangingPunct="1">
                <a:lnSpc>
                  <a:spcPct val="100000"/>
                </a:lnSpc>
              </a:pPr>
              <a:r>
                <a:rPr lang="en-US" sz="4000" dirty="0">
                  <a:solidFill>
                    <a:schemeClr val="accent1">
                      <a:lumMod val="75000"/>
                    </a:schemeClr>
                  </a:solidFill>
                </a:rPr>
                <a:t>Rotary CAN Speakers</a:t>
              </a:r>
            </a:p>
          </p:txBody>
        </p:sp>
        <p:sp>
          <p:nvSpPr>
            <p:cNvPr id="20" name="Text Placeholder 2">
              <a:extLst>
                <a:ext uri="{FF2B5EF4-FFF2-40B4-BE49-F238E27FC236}">
                  <a16:creationId xmlns:a16="http://schemas.microsoft.com/office/drawing/2014/main" id="{E6B2DCC3-826A-B341-A06F-1617601D8FA3}"/>
                </a:ext>
              </a:extLst>
            </p:cNvPr>
            <p:cNvSpPr txBox="1">
              <a:spLocks/>
            </p:cNvSpPr>
            <p:nvPr/>
          </p:nvSpPr>
          <p:spPr>
            <a:xfrm>
              <a:off x="10911840" y="5613280"/>
              <a:ext cx="5120640" cy="2517620"/>
            </a:xfrm>
            <a:prstGeom prst="rect">
              <a:avLst/>
            </a:prstGeom>
            <a:noFill/>
            <a:ln w="12700">
              <a:noFill/>
              <a:miter lim="400000"/>
            </a:ln>
            <a:effectLst>
              <a:outerShdw blurRad="38100" dist="38100" dir="5400000" rotWithShape="0">
                <a:srgbClr val="000000">
                  <a:alpha val="89411"/>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38100" tIns="38100" rIns="38100" bIns="38100" anchor="t" anchorCtr="0">
              <a:noAutofit/>
            </a:bodyPr>
            <a:lstStyle>
              <a:lvl1pPr marL="457200" marR="0" lvl="0" indent="-228600" algn="ctr" defTabSz="546100" rtl="0" latinLnBrk="0">
                <a:lnSpc>
                  <a:spcPct val="100000"/>
                </a:lnSpc>
                <a:spcBef>
                  <a:spcPts val="13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1pPr>
              <a:lvl2pPr marL="914400" marR="0" lvl="1" indent="-228600" algn="ctr" defTabSz="546100" rtl="0" latinLnBrk="0">
                <a:lnSpc>
                  <a:spcPct val="100000"/>
                </a:lnSpc>
                <a:spcBef>
                  <a:spcPts val="13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2pPr>
              <a:lvl3pPr marL="1371600" marR="0" lvl="2" indent="-228600" algn="ctr" defTabSz="546100" rtl="0" latinLnBrk="0">
                <a:lnSpc>
                  <a:spcPct val="100000"/>
                </a:lnSpc>
                <a:spcBef>
                  <a:spcPts val="11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3pPr>
              <a:lvl4pPr marL="1828800" marR="0" lvl="3" indent="-228600" algn="ctr" defTabSz="546100" rtl="0" latinLnBrk="0">
                <a:lnSpc>
                  <a:spcPct val="100000"/>
                </a:lnSpc>
                <a:spcBef>
                  <a:spcPts val="9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4pPr>
              <a:lvl5pPr marL="2286000" marR="0" lvl="4" indent="-228600" algn="ctr" defTabSz="546100" rtl="0" latinLnBrk="0">
                <a:lnSpc>
                  <a:spcPct val="100000"/>
                </a:lnSpc>
                <a:spcBef>
                  <a:spcPts val="900"/>
                </a:spcBef>
                <a:spcAft>
                  <a:spcPts val="0"/>
                </a:spcAft>
                <a:buClr>
                  <a:srgbClr val="FFFFFF"/>
                </a:buClr>
                <a:buSzPts val="2600"/>
                <a:buFont typeface="Arial"/>
                <a:buNone/>
                <a:tabLst/>
                <a:defRPr sz="2600" b="1" i="0" u="none" strike="noStrike" cap="none" spc="0" baseline="0">
                  <a:solidFill>
                    <a:srgbClr val="FFFFFF"/>
                  </a:solidFill>
                  <a:uFillTx/>
                  <a:latin typeface="+mn-lt"/>
                  <a:ea typeface="+mn-ea"/>
                  <a:cs typeface="+mn-cs"/>
                  <a:sym typeface="Arial"/>
                </a:defRPr>
              </a:lvl5pPr>
              <a:lvl6pPr marL="2743200" marR="0" lvl="5"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6pPr>
              <a:lvl7pPr marL="3200400" marR="0" lvl="6"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7pPr>
              <a:lvl8pPr marL="3657600" marR="0" lvl="7"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8pPr>
              <a:lvl9pPr marL="4114800" marR="0" lvl="8" indent="-228600" algn="l" defTabSz="546100" rtl="0" latinLnBrk="0">
                <a:lnSpc>
                  <a:spcPct val="100000"/>
                </a:lnSpc>
                <a:spcBef>
                  <a:spcPts val="3800"/>
                </a:spcBef>
                <a:spcAft>
                  <a:spcPts val="0"/>
                </a:spcAft>
                <a:buClr>
                  <a:srgbClr val="9DA9A9"/>
                </a:buClr>
                <a:buSzPts val="1800"/>
                <a:buFontTx/>
                <a:buNone/>
                <a:tabLst/>
                <a:defRPr sz="3200" b="1" i="0" u="none" strike="noStrike" cap="none" spc="0" baseline="0">
                  <a:solidFill>
                    <a:srgbClr val="9DA9A9"/>
                  </a:solidFill>
                  <a:uFillTx/>
                  <a:latin typeface="+mn-lt"/>
                  <a:ea typeface="+mn-ea"/>
                  <a:cs typeface="+mn-cs"/>
                  <a:sym typeface="Arial"/>
                </a:defRPr>
              </a:lvl9pPr>
            </a:lstStyle>
            <a:p>
              <a:pPr marL="685800" indent="-457200" algn="l" hangingPunct="1">
                <a:spcBef>
                  <a:spcPts val="1000"/>
                </a:spcBef>
                <a:buFont typeface="Arial" panose="020B0604020202020204" pitchFamily="34" charset="0"/>
                <a:buChar char="•"/>
              </a:pPr>
              <a:r>
                <a:rPr lang="en-US" sz="4000" b="0" dirty="0">
                  <a:solidFill>
                    <a:schemeClr val="accent1">
                      <a:lumMod val="75000"/>
                    </a:schemeClr>
                  </a:solidFill>
                </a:rPr>
                <a:t>Politics/regulation </a:t>
              </a:r>
            </a:p>
            <a:p>
              <a:pPr marL="685800" indent="-457200" algn="l" hangingPunct="1">
                <a:spcBef>
                  <a:spcPts val="1000"/>
                </a:spcBef>
                <a:buFont typeface="Arial" panose="020B0604020202020204" pitchFamily="34" charset="0"/>
                <a:buChar char="•"/>
              </a:pPr>
              <a:r>
                <a:rPr lang="en-US" sz="4000" b="0" dirty="0">
                  <a:solidFill>
                    <a:schemeClr val="accent1">
                      <a:lumMod val="75000"/>
                    </a:schemeClr>
                  </a:solidFill>
                </a:rPr>
                <a:t>Action Teams</a:t>
              </a:r>
            </a:p>
          </p:txBody>
        </p:sp>
      </p:grpSp>
    </p:spTree>
    <p:extLst>
      <p:ext uri="{BB962C8B-B14F-4D97-AF65-F5344CB8AC3E}">
        <p14:creationId xmlns:p14="http://schemas.microsoft.com/office/powerpoint/2010/main" val="389252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par>
                          <p:cTn id="8" fill="hold">
                            <p:stCondLst>
                              <p:cond delay="3000"/>
                            </p:stCondLst>
                            <p:childTnLst>
                              <p:par>
                                <p:cTn id="9" presetID="9" presetClass="entr" presetSubtype="0" fill="hold" nodeType="afterEffect">
                                  <p:stCondLst>
                                    <p:cond delay="200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2000"/>
                                        <p:tgtEl>
                                          <p:spTgt spid="22"/>
                                        </p:tgtEl>
                                      </p:cBhvr>
                                    </p:animEffect>
                                  </p:childTnLst>
                                </p:cTn>
                              </p:par>
                            </p:childTnLst>
                          </p:cTn>
                        </p:par>
                        <p:par>
                          <p:cTn id="12" fill="hold">
                            <p:stCondLst>
                              <p:cond delay="7000"/>
                            </p:stCondLst>
                            <p:childTnLst>
                              <p:par>
                                <p:cTn id="13" presetID="9" presetClass="entr" presetSubtype="0" fill="hold" nodeType="afterEffect">
                                  <p:stCondLst>
                                    <p:cond delay="500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7BE89C0D-4501-A247-86FC-E91FDF26C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0" y="0"/>
            <a:ext cx="19431000" cy="9715500"/>
          </a:xfrm>
          <a:prstGeom prst="rect">
            <a:avLst/>
          </a:prstGeom>
          <a:ln w="12700">
            <a:miter lim="400000"/>
          </a:ln>
        </p:spPr>
      </p:pic>
      <p:sp>
        <p:nvSpPr>
          <p:cNvPr id="2" name="Title 1">
            <a:extLst>
              <a:ext uri="{FF2B5EF4-FFF2-40B4-BE49-F238E27FC236}">
                <a16:creationId xmlns:a16="http://schemas.microsoft.com/office/drawing/2014/main" id="{C0C25553-236E-3147-8A56-90E20D02042E}"/>
              </a:ext>
            </a:extLst>
          </p:cNvPr>
          <p:cNvSpPr>
            <a:spLocks noGrp="1"/>
          </p:cNvSpPr>
          <p:nvPr>
            <p:ph type="title"/>
          </p:nvPr>
        </p:nvSpPr>
        <p:spPr>
          <a:xfrm>
            <a:off x="350190" y="256601"/>
            <a:ext cx="15519400" cy="774700"/>
          </a:xfrm>
        </p:spPr>
        <p:txBody>
          <a:bodyPr/>
          <a:lstStyle/>
          <a:p>
            <a:pPr algn="l"/>
            <a:r>
              <a:rPr lang="en-US" dirty="0"/>
              <a:t>Get the Book and Download the Review</a:t>
            </a:r>
          </a:p>
        </p:txBody>
      </p:sp>
      <p:sp>
        <p:nvSpPr>
          <p:cNvPr id="7" name="TextBox 6">
            <a:extLst>
              <a:ext uri="{FF2B5EF4-FFF2-40B4-BE49-F238E27FC236}">
                <a16:creationId xmlns:a16="http://schemas.microsoft.com/office/drawing/2014/main" id="{6823E0C2-55F9-854C-BA8F-D2319FF0D583}"/>
              </a:ext>
            </a:extLst>
          </p:cNvPr>
          <p:cNvSpPr txBox="1"/>
          <p:nvPr/>
        </p:nvSpPr>
        <p:spPr>
          <a:xfrm>
            <a:off x="124430" y="2997210"/>
            <a:ext cx="7194277" cy="314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342900" marR="0" indent="-342900" algn="l" defTabSz="457200" rtl="0" fontAlgn="auto" latinLnBrk="0" hangingPunct="0">
              <a:lnSpc>
                <a:spcPct val="150000"/>
              </a:lnSpc>
              <a:spcBef>
                <a:spcPts val="0"/>
              </a:spcBef>
              <a:spcAft>
                <a:spcPts val="0"/>
              </a:spcAft>
              <a:buClrTx/>
              <a:buSzTx/>
              <a:buFont typeface="Arial" panose="020B0604020202020204" pitchFamily="34" charset="0"/>
              <a:buChar char="•"/>
              <a:tabLst/>
            </a:pPr>
            <a:r>
              <a:rPr kumimoji="0" lang="en-US" sz="4400" b="1" i="0" u="none" strike="noStrike" cap="none" spc="0" normalizeH="0" baseline="0" dirty="0">
                <a:ln>
                  <a:noFill/>
                </a:ln>
                <a:solidFill>
                  <a:schemeClr val="bg1"/>
                </a:solidFill>
                <a:effectLst/>
                <a:uFillTx/>
                <a:latin typeface="+mn-lt"/>
                <a:ea typeface="+mn-ea"/>
                <a:cs typeface="+mn-cs"/>
                <a:sym typeface="Arial"/>
              </a:rPr>
              <a:t>100 top climate solutions</a:t>
            </a:r>
          </a:p>
          <a:p>
            <a:pPr marL="342900" marR="0" indent="-342900" algn="l" defTabSz="457200" rtl="0" fontAlgn="auto" latinLnBrk="0" hangingPunct="0">
              <a:lnSpc>
                <a:spcPct val="150000"/>
              </a:lnSpc>
              <a:spcBef>
                <a:spcPts val="0"/>
              </a:spcBef>
              <a:spcAft>
                <a:spcPts val="0"/>
              </a:spcAft>
              <a:buClrTx/>
              <a:buSzTx/>
              <a:buFont typeface="Arial" panose="020B0604020202020204" pitchFamily="34" charset="0"/>
              <a:buChar char="•"/>
              <a:tabLst/>
            </a:pPr>
            <a:r>
              <a:rPr lang="en-US" sz="4400" dirty="0">
                <a:solidFill>
                  <a:schemeClr val="bg1"/>
                </a:solidFill>
              </a:rPr>
              <a:t>Detailed analysis/actions</a:t>
            </a:r>
          </a:p>
          <a:p>
            <a:pPr marL="342900" marR="0" indent="-342900" algn="l" defTabSz="457200" rtl="0" fontAlgn="auto" latinLnBrk="0" hangingPunct="0">
              <a:lnSpc>
                <a:spcPct val="150000"/>
              </a:lnSpc>
              <a:spcBef>
                <a:spcPts val="0"/>
              </a:spcBef>
              <a:spcAft>
                <a:spcPts val="0"/>
              </a:spcAft>
              <a:buClrTx/>
              <a:buSzTx/>
              <a:buFont typeface="Arial" panose="020B0604020202020204" pitchFamily="34" charset="0"/>
              <a:buChar char="•"/>
              <a:tabLst/>
            </a:pPr>
            <a:r>
              <a:rPr lang="en-US" sz="4400" dirty="0">
                <a:solidFill>
                  <a:schemeClr val="bg1"/>
                </a:solidFill>
              </a:rPr>
              <a:t>Prioritized for 2050</a:t>
            </a:r>
          </a:p>
        </p:txBody>
      </p:sp>
      <p:pic>
        <p:nvPicPr>
          <p:cNvPr id="9" name="Picture 8">
            <a:extLst>
              <a:ext uri="{FF2B5EF4-FFF2-40B4-BE49-F238E27FC236}">
                <a16:creationId xmlns:a16="http://schemas.microsoft.com/office/drawing/2014/main" id="{A1D85EE6-16D8-3844-981C-49D33B786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43" y="1135628"/>
            <a:ext cx="5662109" cy="7327436"/>
          </a:xfrm>
          <a:prstGeom prst="rect">
            <a:avLst/>
          </a:prstGeom>
        </p:spPr>
      </p:pic>
      <p:sp>
        <p:nvSpPr>
          <p:cNvPr id="11" name="TextBox 10">
            <a:extLst>
              <a:ext uri="{FF2B5EF4-FFF2-40B4-BE49-F238E27FC236}">
                <a16:creationId xmlns:a16="http://schemas.microsoft.com/office/drawing/2014/main" id="{8FFAAE04-67A7-5A43-92EE-00C90E449A1A}"/>
              </a:ext>
            </a:extLst>
          </p:cNvPr>
          <p:cNvSpPr txBox="1"/>
          <p:nvPr/>
        </p:nvSpPr>
        <p:spPr>
          <a:xfrm rot="16200000">
            <a:off x="4549403" y="4256814"/>
            <a:ext cx="6642844" cy="1349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R="0" algn="ctr" defTabSz="457200" rtl="0" fontAlgn="auto" latinLnBrk="0" hangingPunct="0">
              <a:lnSpc>
                <a:spcPct val="150000"/>
              </a:lnSpc>
              <a:spcBef>
                <a:spcPts val="0"/>
              </a:spcBef>
              <a:spcAft>
                <a:spcPts val="0"/>
              </a:spcAft>
              <a:buClrTx/>
              <a:buSzTx/>
              <a:tabLst/>
            </a:pPr>
            <a:r>
              <a:rPr lang="en-US" sz="5400" dirty="0" err="1">
                <a:solidFill>
                  <a:schemeClr val="bg1"/>
                </a:solidFill>
              </a:rPr>
              <a:t>www.drawdown.org</a:t>
            </a:r>
            <a:endParaRPr lang="en-US" sz="5400" dirty="0">
              <a:solidFill>
                <a:schemeClr val="bg1"/>
              </a:solidFill>
            </a:endParaRPr>
          </a:p>
        </p:txBody>
      </p:sp>
      <p:sp>
        <p:nvSpPr>
          <p:cNvPr id="6" name="TextBox 5">
            <a:extLst>
              <a:ext uri="{FF2B5EF4-FFF2-40B4-BE49-F238E27FC236}">
                <a16:creationId xmlns:a16="http://schemas.microsoft.com/office/drawing/2014/main" id="{9324AB5E-76F9-C742-AEAF-A917A8D91BD6}"/>
              </a:ext>
            </a:extLst>
          </p:cNvPr>
          <p:cNvSpPr txBox="1"/>
          <p:nvPr/>
        </p:nvSpPr>
        <p:spPr>
          <a:xfrm rot="16200000">
            <a:off x="4473203" y="4294914"/>
            <a:ext cx="6642844" cy="13490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R="0" algn="ctr" defTabSz="457200" rtl="0" fontAlgn="auto" latinLnBrk="0" hangingPunct="0">
              <a:lnSpc>
                <a:spcPct val="150000"/>
              </a:lnSpc>
              <a:spcBef>
                <a:spcPts val="0"/>
              </a:spcBef>
              <a:spcAft>
                <a:spcPts val="0"/>
              </a:spcAft>
              <a:buClrTx/>
              <a:buSzTx/>
              <a:tabLst/>
            </a:pPr>
            <a:r>
              <a:rPr lang="en-US" sz="5400" dirty="0" err="1">
                <a:solidFill>
                  <a:schemeClr val="tx1"/>
                </a:solidFill>
              </a:rPr>
              <a:t>www.drawdown.org</a:t>
            </a:r>
            <a:endParaRPr lang="en-US" sz="5400" dirty="0">
              <a:solidFill>
                <a:schemeClr val="tx1"/>
              </a:solidFill>
            </a:endParaRPr>
          </a:p>
        </p:txBody>
      </p:sp>
    </p:spTree>
    <p:extLst>
      <p:ext uri="{BB962C8B-B14F-4D97-AF65-F5344CB8AC3E}">
        <p14:creationId xmlns:p14="http://schemas.microsoft.com/office/powerpoint/2010/main" val="15510560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AD49-68FD-E843-ADEA-72A07F773A57}"/>
              </a:ext>
            </a:extLst>
          </p:cNvPr>
          <p:cNvSpPr>
            <a:spLocks noGrp="1"/>
          </p:cNvSpPr>
          <p:nvPr>
            <p:ph type="title"/>
          </p:nvPr>
        </p:nvSpPr>
        <p:spPr/>
        <p:txBody>
          <a:bodyPr/>
          <a:lstStyle/>
          <a:p>
            <a:pPr algn="l"/>
            <a:r>
              <a:rPr lang="en-US" dirty="0"/>
              <a:t>Get your Footprint Assessment</a:t>
            </a:r>
          </a:p>
        </p:txBody>
      </p:sp>
      <p:pic>
        <p:nvPicPr>
          <p:cNvPr id="11" name="Picture 10">
            <a:extLst>
              <a:ext uri="{FF2B5EF4-FFF2-40B4-BE49-F238E27FC236}">
                <a16:creationId xmlns:a16="http://schemas.microsoft.com/office/drawing/2014/main" id="{02B03E3C-046E-8740-9834-0FDCA3F2A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 y="1749628"/>
            <a:ext cx="7734300" cy="2616200"/>
          </a:xfrm>
          <a:prstGeom prst="rect">
            <a:avLst/>
          </a:prstGeom>
        </p:spPr>
      </p:pic>
      <p:pic>
        <p:nvPicPr>
          <p:cNvPr id="25" name="Picture 24">
            <a:extLst>
              <a:ext uri="{FF2B5EF4-FFF2-40B4-BE49-F238E27FC236}">
                <a16:creationId xmlns:a16="http://schemas.microsoft.com/office/drawing/2014/main" id="{CC5D12AB-4BC2-B843-A68A-958C1E6C4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725" y="5749271"/>
            <a:ext cx="6510889" cy="1860254"/>
          </a:xfrm>
          <a:prstGeom prst="rect">
            <a:avLst/>
          </a:prstGeom>
        </p:spPr>
      </p:pic>
      <p:pic>
        <p:nvPicPr>
          <p:cNvPr id="27" name="Picture 26">
            <a:extLst>
              <a:ext uri="{FF2B5EF4-FFF2-40B4-BE49-F238E27FC236}">
                <a16:creationId xmlns:a16="http://schemas.microsoft.com/office/drawing/2014/main" id="{1E13DF2A-5126-AD48-8A91-4EF8621ACB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0900" y="4605998"/>
            <a:ext cx="7367648" cy="4144302"/>
          </a:xfrm>
          <a:prstGeom prst="rect">
            <a:avLst/>
          </a:prstGeom>
        </p:spPr>
      </p:pic>
      <p:pic>
        <p:nvPicPr>
          <p:cNvPr id="29" name="Picture 28">
            <a:extLst>
              <a:ext uri="{FF2B5EF4-FFF2-40B4-BE49-F238E27FC236}">
                <a16:creationId xmlns:a16="http://schemas.microsoft.com/office/drawing/2014/main" id="{5C57C19B-B458-4645-858E-148A7A9302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6818" y="393700"/>
            <a:ext cx="7309182" cy="3601057"/>
          </a:xfrm>
          <a:prstGeom prst="rect">
            <a:avLst/>
          </a:prstGeom>
        </p:spPr>
      </p:pic>
    </p:spTree>
    <p:extLst>
      <p:ext uri="{BB962C8B-B14F-4D97-AF65-F5344CB8AC3E}">
        <p14:creationId xmlns:p14="http://schemas.microsoft.com/office/powerpoint/2010/main" val="23469684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2000"/>
                                        <p:tgtEl>
                                          <p:spTgt spid="29"/>
                                        </p:tgtEl>
                                      </p:cBhvr>
                                    </p:animEffect>
                                  </p:childTnLst>
                                </p:cTn>
                              </p:par>
                            </p:childTnLst>
                          </p:cTn>
                        </p:par>
                        <p:par>
                          <p:cTn id="8" fill="hold">
                            <p:stCondLst>
                              <p:cond delay="3000"/>
                            </p:stCondLst>
                            <p:childTnLst>
                              <p:par>
                                <p:cTn id="9" presetID="9" presetClass="entr" presetSubtype="0" fill="hold" nodeType="afterEffect">
                                  <p:stCondLst>
                                    <p:cond delay="150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2000"/>
                                        <p:tgtEl>
                                          <p:spTgt spid="11"/>
                                        </p:tgtEl>
                                      </p:cBhvr>
                                    </p:animEffect>
                                  </p:childTnLst>
                                </p:cTn>
                              </p:par>
                            </p:childTnLst>
                          </p:cTn>
                        </p:par>
                        <p:par>
                          <p:cTn id="12" fill="hold">
                            <p:stCondLst>
                              <p:cond delay="6500"/>
                            </p:stCondLst>
                            <p:childTnLst>
                              <p:par>
                                <p:cTn id="13" presetID="9" presetClass="entr" presetSubtype="0" fill="hold" nodeType="afterEffect">
                                  <p:stCondLst>
                                    <p:cond delay="1500"/>
                                  </p:stCondLst>
                                  <p:childTnLst>
                                    <p:set>
                                      <p:cBhvr>
                                        <p:cTn id="14" dur="1" fill="hold">
                                          <p:stCondLst>
                                            <p:cond delay="0"/>
                                          </p:stCondLst>
                                        </p:cTn>
                                        <p:tgtEl>
                                          <p:spTgt spid="25"/>
                                        </p:tgtEl>
                                        <p:attrNameLst>
                                          <p:attrName>style.visibility</p:attrName>
                                        </p:attrNameLst>
                                      </p:cBhvr>
                                      <p:to>
                                        <p:strVal val="visible"/>
                                      </p:to>
                                    </p:set>
                                    <p:animEffect transition="in" filter="dissolve">
                                      <p:cBhvr>
                                        <p:cTn id="15" dur="2000"/>
                                        <p:tgtEl>
                                          <p:spTgt spid="25"/>
                                        </p:tgtEl>
                                      </p:cBhvr>
                                    </p:animEffect>
                                  </p:childTnLst>
                                </p:cTn>
                              </p:par>
                            </p:childTnLst>
                          </p:cTn>
                        </p:par>
                        <p:par>
                          <p:cTn id="16" fill="hold">
                            <p:stCondLst>
                              <p:cond delay="10000"/>
                            </p:stCondLst>
                            <p:childTnLst>
                              <p:par>
                                <p:cTn id="17" presetID="9" presetClass="entr" presetSubtype="0" fill="hold" nodeType="afterEffect">
                                  <p:stCondLst>
                                    <p:cond delay="150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AD49-68FD-E843-ADEA-72A07F773A57}"/>
              </a:ext>
            </a:extLst>
          </p:cNvPr>
          <p:cNvSpPr>
            <a:spLocks noGrp="1"/>
          </p:cNvSpPr>
          <p:nvPr>
            <p:ph type="title"/>
          </p:nvPr>
        </p:nvSpPr>
        <p:spPr/>
        <p:txBody>
          <a:bodyPr/>
          <a:lstStyle/>
          <a:p>
            <a:pPr algn="l"/>
            <a:r>
              <a:rPr lang="en-US" dirty="0"/>
              <a:t>Assess you Business</a:t>
            </a:r>
          </a:p>
        </p:txBody>
      </p:sp>
      <p:pic>
        <p:nvPicPr>
          <p:cNvPr id="5" name="Picture 4">
            <a:extLst>
              <a:ext uri="{FF2B5EF4-FFF2-40B4-BE49-F238E27FC236}">
                <a16:creationId xmlns:a16="http://schemas.microsoft.com/office/drawing/2014/main" id="{DE03BDAC-983F-704A-ABD9-CF635C716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9162" y="393700"/>
            <a:ext cx="4110505" cy="3747994"/>
          </a:xfrm>
          <a:prstGeom prst="rect">
            <a:avLst/>
          </a:prstGeom>
        </p:spPr>
      </p:pic>
      <p:pic>
        <p:nvPicPr>
          <p:cNvPr id="19" name="Picture 18">
            <a:extLst>
              <a:ext uri="{FF2B5EF4-FFF2-40B4-BE49-F238E27FC236}">
                <a16:creationId xmlns:a16="http://schemas.microsoft.com/office/drawing/2014/main" id="{A875632B-8DF0-3947-971C-800CC50F9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6292" y="355930"/>
            <a:ext cx="3505200" cy="4572000"/>
          </a:xfrm>
          <a:prstGeom prst="rect">
            <a:avLst/>
          </a:prstGeom>
        </p:spPr>
      </p:pic>
      <p:pic>
        <p:nvPicPr>
          <p:cNvPr id="23" name="Picture 22">
            <a:extLst>
              <a:ext uri="{FF2B5EF4-FFF2-40B4-BE49-F238E27FC236}">
                <a16:creationId xmlns:a16="http://schemas.microsoft.com/office/drawing/2014/main" id="{58A7E070-862A-D841-870B-94AE3459C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68400"/>
            <a:ext cx="3206760" cy="4697742"/>
          </a:xfrm>
          <a:prstGeom prst="rect">
            <a:avLst/>
          </a:prstGeom>
        </p:spPr>
      </p:pic>
      <p:pic>
        <p:nvPicPr>
          <p:cNvPr id="15" name="Picture 14">
            <a:extLst>
              <a:ext uri="{FF2B5EF4-FFF2-40B4-BE49-F238E27FC236}">
                <a16:creationId xmlns:a16="http://schemas.microsoft.com/office/drawing/2014/main" id="{5EA2D4FB-1056-7143-A6D3-144051416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0735" y="676693"/>
            <a:ext cx="3729201" cy="4572001"/>
          </a:xfrm>
          <a:prstGeom prst="rect">
            <a:avLst/>
          </a:prstGeom>
        </p:spPr>
      </p:pic>
      <p:pic>
        <p:nvPicPr>
          <p:cNvPr id="12" name="Picture 11">
            <a:extLst>
              <a:ext uri="{FF2B5EF4-FFF2-40B4-BE49-F238E27FC236}">
                <a16:creationId xmlns:a16="http://schemas.microsoft.com/office/drawing/2014/main" id="{4E005A26-2760-3445-A20F-0164FC94BD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6667" y="1496173"/>
            <a:ext cx="3321955" cy="4157756"/>
          </a:xfrm>
          <a:prstGeom prst="rect">
            <a:avLst/>
          </a:prstGeom>
        </p:spPr>
      </p:pic>
      <p:pic>
        <p:nvPicPr>
          <p:cNvPr id="16" name="Picture 15">
            <a:extLst>
              <a:ext uri="{FF2B5EF4-FFF2-40B4-BE49-F238E27FC236}">
                <a16:creationId xmlns:a16="http://schemas.microsoft.com/office/drawing/2014/main" id="{7E2E3D59-028B-DC48-83C1-0F9DEFB036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2064" y="4259372"/>
            <a:ext cx="6347012" cy="1485870"/>
          </a:xfrm>
          <a:prstGeom prst="rect">
            <a:avLst/>
          </a:prstGeom>
        </p:spPr>
      </p:pic>
      <p:pic>
        <p:nvPicPr>
          <p:cNvPr id="28" name="Picture 27">
            <a:extLst>
              <a:ext uri="{FF2B5EF4-FFF2-40B4-BE49-F238E27FC236}">
                <a16:creationId xmlns:a16="http://schemas.microsoft.com/office/drawing/2014/main" id="{DCCF22BB-DB3F-F145-8671-0FA5A79502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091816"/>
            <a:ext cx="16256000" cy="4323644"/>
          </a:xfrm>
          <a:prstGeom prst="rect">
            <a:avLst/>
          </a:prstGeom>
        </p:spPr>
      </p:pic>
    </p:spTree>
    <p:extLst>
      <p:ext uri="{BB962C8B-B14F-4D97-AF65-F5344CB8AC3E}">
        <p14:creationId xmlns:p14="http://schemas.microsoft.com/office/powerpoint/2010/main" val="4009858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1000"/>
                                        <p:tgtEl>
                                          <p:spTgt spid="28"/>
                                        </p:tgtEl>
                                      </p:cBhvr>
                                    </p:animEffect>
                                  </p:childTnLst>
                                </p:cTn>
                              </p:par>
                            </p:childTnLst>
                          </p:cTn>
                        </p:par>
                        <p:par>
                          <p:cTn id="8" fill="hold">
                            <p:stCondLst>
                              <p:cond delay="1000"/>
                            </p:stCondLst>
                            <p:childTnLst>
                              <p:par>
                                <p:cTn id="9" presetID="9" presetClass="entr" presetSubtype="0" fill="hold" nodeType="afterEffect">
                                  <p:stCondLst>
                                    <p:cond delay="2000"/>
                                  </p:stCondLst>
                                  <p:childTnLst>
                                    <p:set>
                                      <p:cBhvr>
                                        <p:cTn id="10" dur="1" fill="hold">
                                          <p:stCondLst>
                                            <p:cond delay="0"/>
                                          </p:stCondLst>
                                        </p:cTn>
                                        <p:tgtEl>
                                          <p:spTgt spid="23"/>
                                        </p:tgtEl>
                                        <p:attrNameLst>
                                          <p:attrName>style.visibility</p:attrName>
                                        </p:attrNameLst>
                                      </p:cBhvr>
                                      <p:to>
                                        <p:strVal val="visible"/>
                                      </p:to>
                                    </p:set>
                                    <p:animEffect transition="in" filter="dissolve">
                                      <p:cBhvr>
                                        <p:cTn id="11" dur="1000"/>
                                        <p:tgtEl>
                                          <p:spTgt spid="23"/>
                                        </p:tgtEl>
                                      </p:cBhvr>
                                    </p:animEffect>
                                  </p:childTnLst>
                                </p:cTn>
                              </p:par>
                            </p:childTnLst>
                          </p:cTn>
                        </p:par>
                        <p:par>
                          <p:cTn id="12" fill="hold">
                            <p:stCondLst>
                              <p:cond delay="4000"/>
                            </p:stCondLst>
                            <p:childTnLst>
                              <p:par>
                                <p:cTn id="13" presetID="9" presetClass="entr" presetSubtype="0" fill="hold"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1000"/>
                                        <p:tgtEl>
                                          <p:spTgt spid="15"/>
                                        </p:tgtEl>
                                      </p:cBhvr>
                                    </p:animEffect>
                                  </p:childTnLst>
                                </p:cTn>
                              </p:par>
                            </p:childTnLst>
                          </p:cTn>
                        </p:par>
                        <p:par>
                          <p:cTn id="16" fill="hold">
                            <p:stCondLst>
                              <p:cond delay="5500"/>
                            </p:stCondLst>
                            <p:childTnLst>
                              <p:par>
                                <p:cTn id="17" presetID="9"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1000"/>
                                        <p:tgtEl>
                                          <p:spTgt spid="12"/>
                                        </p:tgtEl>
                                      </p:cBhvr>
                                    </p:animEffect>
                                  </p:childTnLst>
                                </p:cTn>
                              </p:par>
                            </p:childTnLst>
                          </p:cTn>
                        </p:par>
                        <p:par>
                          <p:cTn id="20" fill="hold">
                            <p:stCondLst>
                              <p:cond delay="7000"/>
                            </p:stCondLst>
                            <p:childTnLst>
                              <p:par>
                                <p:cTn id="21" presetID="9" presetClass="entr" presetSubtype="0" fill="hold" nodeType="after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1000"/>
                                        <p:tgtEl>
                                          <p:spTgt spid="16"/>
                                        </p:tgtEl>
                                      </p:cBhvr>
                                    </p:animEffect>
                                  </p:childTnLst>
                                </p:cTn>
                              </p:par>
                            </p:childTnLst>
                          </p:cTn>
                        </p:par>
                        <p:par>
                          <p:cTn id="24" fill="hold">
                            <p:stCondLst>
                              <p:cond delay="8500"/>
                            </p:stCondLst>
                            <p:childTnLst>
                              <p:par>
                                <p:cTn id="25" presetID="9" presetClass="entr" presetSubtype="0" fill="hold" nodeType="after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1000"/>
                                        <p:tgtEl>
                                          <p:spTgt spid="19"/>
                                        </p:tgtEl>
                                      </p:cBhvr>
                                    </p:animEffect>
                                  </p:childTnLst>
                                </p:cTn>
                              </p:par>
                            </p:childTnLst>
                          </p:cTn>
                        </p:par>
                        <p:par>
                          <p:cTn id="28" fill="hold">
                            <p:stCondLst>
                              <p:cond delay="10000"/>
                            </p:stCondLst>
                            <p:childTnLst>
                              <p:par>
                                <p:cTn id="29" presetID="9" presetClass="entr" presetSubtype="0" fill="hold" nodeType="after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E497-C1B0-C247-AECD-911C776400E8}"/>
              </a:ext>
            </a:extLst>
          </p:cNvPr>
          <p:cNvSpPr>
            <a:spLocks noGrp="1"/>
          </p:cNvSpPr>
          <p:nvPr>
            <p:ph type="title"/>
          </p:nvPr>
        </p:nvSpPr>
        <p:spPr/>
        <p:txBody>
          <a:bodyPr/>
          <a:lstStyle/>
          <a:p>
            <a:r>
              <a:rPr lang="en-US" dirty="0"/>
              <a:t>Support for Travel and Entertainment</a:t>
            </a:r>
          </a:p>
        </p:txBody>
      </p:sp>
      <p:pic>
        <p:nvPicPr>
          <p:cNvPr id="5" name="Picture 4">
            <a:extLst>
              <a:ext uri="{FF2B5EF4-FFF2-40B4-BE49-F238E27FC236}">
                <a16:creationId xmlns:a16="http://schemas.microsoft.com/office/drawing/2014/main" id="{CAF5AA83-5993-CD48-86B2-B7A383C85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413" y="1412100"/>
            <a:ext cx="4876800" cy="1663700"/>
          </a:xfrm>
          <a:prstGeom prst="rect">
            <a:avLst/>
          </a:prstGeom>
        </p:spPr>
      </p:pic>
      <p:pic>
        <p:nvPicPr>
          <p:cNvPr id="7" name="Picture 6">
            <a:extLst>
              <a:ext uri="{FF2B5EF4-FFF2-40B4-BE49-F238E27FC236}">
                <a16:creationId xmlns:a16="http://schemas.microsoft.com/office/drawing/2014/main" id="{B3A774FC-FCDD-AC4A-9399-A83C662A7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758" y="4095953"/>
            <a:ext cx="4279493" cy="4279493"/>
          </a:xfrm>
          <a:prstGeom prst="rect">
            <a:avLst/>
          </a:prstGeom>
        </p:spPr>
      </p:pic>
      <p:pic>
        <p:nvPicPr>
          <p:cNvPr id="9" name="Picture 8">
            <a:extLst>
              <a:ext uri="{FF2B5EF4-FFF2-40B4-BE49-F238E27FC236}">
                <a16:creationId xmlns:a16="http://schemas.microsoft.com/office/drawing/2014/main" id="{5EA17ECB-462F-F445-9F7A-7EC2A2D28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1493" y="1508723"/>
            <a:ext cx="2858271" cy="3493073"/>
          </a:xfrm>
          <a:prstGeom prst="rect">
            <a:avLst/>
          </a:prstGeom>
        </p:spPr>
      </p:pic>
      <p:pic>
        <p:nvPicPr>
          <p:cNvPr id="11" name="Picture 10">
            <a:extLst>
              <a:ext uri="{FF2B5EF4-FFF2-40B4-BE49-F238E27FC236}">
                <a16:creationId xmlns:a16="http://schemas.microsoft.com/office/drawing/2014/main" id="{2EA7E353-CF44-CF4A-A4B7-62F77E597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5372" y="3164446"/>
            <a:ext cx="6599870" cy="1685324"/>
          </a:xfrm>
          <a:prstGeom prst="rect">
            <a:avLst/>
          </a:prstGeom>
          <a:solidFill>
            <a:schemeClr val="tx1"/>
          </a:solidFill>
          <a:ln>
            <a:solidFill>
              <a:schemeClr val="tx1"/>
            </a:solidFill>
          </a:ln>
        </p:spPr>
      </p:pic>
      <p:pic>
        <p:nvPicPr>
          <p:cNvPr id="13" name="Picture 12">
            <a:extLst>
              <a:ext uri="{FF2B5EF4-FFF2-40B4-BE49-F238E27FC236}">
                <a16:creationId xmlns:a16="http://schemas.microsoft.com/office/drawing/2014/main" id="{ABC06BD0-2982-E945-92E3-E5524F428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1488" y="1467960"/>
            <a:ext cx="5983754" cy="1263650"/>
          </a:xfrm>
          <a:prstGeom prst="rect">
            <a:avLst/>
          </a:prstGeom>
          <a:solidFill>
            <a:schemeClr val="tx1"/>
          </a:solidFill>
        </p:spPr>
      </p:pic>
      <p:pic>
        <p:nvPicPr>
          <p:cNvPr id="15" name="Picture 14">
            <a:extLst>
              <a:ext uri="{FF2B5EF4-FFF2-40B4-BE49-F238E27FC236}">
                <a16:creationId xmlns:a16="http://schemas.microsoft.com/office/drawing/2014/main" id="{CB281E95-5B05-1842-82E1-09B3CC4BF8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53671" y="5448554"/>
            <a:ext cx="4085542" cy="3554421"/>
          </a:xfrm>
          <a:prstGeom prst="rect">
            <a:avLst/>
          </a:prstGeom>
          <a:solidFill>
            <a:schemeClr val="tx1"/>
          </a:solidFill>
        </p:spPr>
      </p:pic>
      <p:pic>
        <p:nvPicPr>
          <p:cNvPr id="17" name="Picture 16">
            <a:extLst>
              <a:ext uri="{FF2B5EF4-FFF2-40B4-BE49-F238E27FC236}">
                <a16:creationId xmlns:a16="http://schemas.microsoft.com/office/drawing/2014/main" id="{F468B34A-BC40-B147-98C8-459ABA83D3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4213" y="5153822"/>
            <a:ext cx="5526952" cy="3669153"/>
          </a:xfrm>
          <a:prstGeom prst="rect">
            <a:avLst/>
          </a:prstGeom>
        </p:spPr>
      </p:pic>
    </p:spTree>
    <p:extLst>
      <p:ext uri="{BB962C8B-B14F-4D97-AF65-F5344CB8AC3E}">
        <p14:creationId xmlns:p14="http://schemas.microsoft.com/office/powerpoint/2010/main" val="42937536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par>
                          <p:cTn id="8" fill="hold">
                            <p:stCondLst>
                              <p:cond delay="2500"/>
                            </p:stCondLst>
                            <p:childTnLst>
                              <p:par>
                                <p:cTn id="9" presetID="9"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1000"/>
                                        <p:tgtEl>
                                          <p:spTgt spid="11"/>
                                        </p:tgtEl>
                                      </p:cBhvr>
                                    </p:animEffect>
                                  </p:childTnLst>
                                </p:cTn>
                              </p:par>
                            </p:childTnLst>
                          </p:cTn>
                        </p:par>
                        <p:par>
                          <p:cTn id="12" fill="hold">
                            <p:stCondLst>
                              <p:cond delay="3500"/>
                            </p:stCondLst>
                            <p:childTnLst>
                              <p:par>
                                <p:cTn id="13" presetID="9"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1000"/>
                                        <p:tgtEl>
                                          <p:spTgt spid="13"/>
                                        </p:tgtEl>
                                      </p:cBhvr>
                                    </p:animEffect>
                                  </p:childTnLst>
                                </p:cTn>
                              </p:par>
                            </p:childTnLst>
                          </p:cTn>
                        </p:par>
                        <p:par>
                          <p:cTn id="16" fill="hold">
                            <p:stCondLst>
                              <p:cond delay="4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1000"/>
                                        <p:tgtEl>
                                          <p:spTgt spid="9"/>
                                        </p:tgtEl>
                                      </p:cBhvr>
                                    </p:animEffect>
                                  </p:childTnLst>
                                </p:cTn>
                              </p:par>
                            </p:childTnLst>
                          </p:cTn>
                        </p:par>
                        <p:par>
                          <p:cTn id="20" fill="hold">
                            <p:stCondLst>
                              <p:cond delay="5500"/>
                            </p:stCondLst>
                            <p:childTnLst>
                              <p:par>
                                <p:cTn id="21" presetID="9"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1000"/>
                                        <p:tgtEl>
                                          <p:spTgt spid="5"/>
                                        </p:tgtEl>
                                      </p:cBhvr>
                                    </p:animEffect>
                                  </p:childTnLst>
                                </p:cTn>
                              </p:par>
                            </p:childTnLst>
                          </p:cTn>
                        </p:par>
                        <p:par>
                          <p:cTn id="24" fill="hold">
                            <p:stCondLst>
                              <p:cond delay="6500"/>
                            </p:stCondLst>
                            <p:childTnLst>
                              <p:par>
                                <p:cTn id="25" presetID="9"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1000"/>
                                        <p:tgtEl>
                                          <p:spTgt spid="7"/>
                                        </p:tgtEl>
                                      </p:cBhvr>
                                    </p:animEffect>
                                  </p:childTnLst>
                                </p:cTn>
                              </p:par>
                            </p:childTnLst>
                          </p:cTn>
                        </p:par>
                        <p:par>
                          <p:cTn id="28" fill="hold">
                            <p:stCondLst>
                              <p:cond delay="7500"/>
                            </p:stCondLst>
                            <p:childTnLst>
                              <p:par>
                                <p:cTn id="29" presetID="9"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a:extLst>
              <a:ext uri="{FF2B5EF4-FFF2-40B4-BE49-F238E27FC236}">
                <a16:creationId xmlns:a16="http://schemas.microsoft.com/office/drawing/2014/main" id="{15DCFAD2-C490-E943-B2A6-FDBBB9B22DE8}"/>
              </a:ext>
            </a:extLst>
          </p:cNvPr>
          <p:cNvCxnSpPr>
            <a:cxnSpLocks/>
          </p:cNvCxnSpPr>
          <p:nvPr/>
        </p:nvCxnSpPr>
        <p:spPr>
          <a:xfrm flipV="1">
            <a:off x="2348354" y="1674515"/>
            <a:ext cx="0" cy="6216732"/>
          </a:xfrm>
          <a:prstGeom prst="straightConnector1">
            <a:avLst/>
          </a:prstGeom>
          <a:ln w="66675">
            <a:solidFill>
              <a:schemeClr val="accent2">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4" name="Straight Arrow Connector 3">
            <a:extLst>
              <a:ext uri="{FF2B5EF4-FFF2-40B4-BE49-F238E27FC236}">
                <a16:creationId xmlns:a16="http://schemas.microsoft.com/office/drawing/2014/main" id="{1E6F537C-31ED-BA41-A30F-4F47905CF3A9}"/>
              </a:ext>
            </a:extLst>
          </p:cNvPr>
          <p:cNvCxnSpPr>
            <a:cxnSpLocks/>
          </p:cNvCxnSpPr>
          <p:nvPr/>
        </p:nvCxnSpPr>
        <p:spPr>
          <a:xfrm>
            <a:off x="2509772" y="8070989"/>
            <a:ext cx="12634978" cy="0"/>
          </a:xfrm>
          <a:prstGeom prst="straightConnector1">
            <a:avLst/>
          </a:prstGeom>
          <a:ln w="66675">
            <a:solidFill>
              <a:schemeClr val="accent2">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grpSp>
        <p:nvGrpSpPr>
          <p:cNvPr id="35" name="Group 34">
            <a:extLst>
              <a:ext uri="{FF2B5EF4-FFF2-40B4-BE49-F238E27FC236}">
                <a16:creationId xmlns:a16="http://schemas.microsoft.com/office/drawing/2014/main" id="{1BE0C381-4358-D149-85D6-35F76615989A}"/>
              </a:ext>
            </a:extLst>
          </p:cNvPr>
          <p:cNvGrpSpPr/>
          <p:nvPr/>
        </p:nvGrpSpPr>
        <p:grpSpPr>
          <a:xfrm>
            <a:off x="1530347" y="1515714"/>
            <a:ext cx="13614403" cy="7335670"/>
            <a:chOff x="1530347" y="1714499"/>
            <a:chExt cx="13614403" cy="7335670"/>
          </a:xfrm>
        </p:grpSpPr>
        <p:sp>
          <p:nvSpPr>
            <p:cNvPr id="18" name="Rectangle 17">
              <a:extLst>
                <a:ext uri="{FF2B5EF4-FFF2-40B4-BE49-F238E27FC236}">
                  <a16:creationId xmlns:a16="http://schemas.microsoft.com/office/drawing/2014/main" id="{2329D1DB-6AD5-144F-9AD3-67EA5210D655}"/>
                </a:ext>
              </a:extLst>
            </p:cNvPr>
            <p:cNvSpPr/>
            <p:nvPr/>
          </p:nvSpPr>
          <p:spPr>
            <a:xfrm>
              <a:off x="2509772" y="1714499"/>
              <a:ext cx="6473827" cy="3200400"/>
            </a:xfrm>
            <a:prstGeom prst="rect">
              <a:avLst/>
            </a:prstGeom>
            <a:solidFill>
              <a:schemeClr val="accent2">
                <a:lumMod val="60000"/>
                <a:lumOff val="40000"/>
              </a:schemeClr>
            </a:solidFill>
            <a:ln w="444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sp>
          <p:nvSpPr>
            <p:cNvPr id="22" name="Rectangle 21">
              <a:extLst>
                <a:ext uri="{FF2B5EF4-FFF2-40B4-BE49-F238E27FC236}">
                  <a16:creationId xmlns:a16="http://schemas.microsoft.com/office/drawing/2014/main" id="{194E8905-5F6D-8840-9D16-0AD7F97091BE}"/>
                </a:ext>
              </a:extLst>
            </p:cNvPr>
            <p:cNvSpPr/>
            <p:nvPr/>
          </p:nvSpPr>
          <p:spPr>
            <a:xfrm>
              <a:off x="8983598" y="1714499"/>
              <a:ext cx="6161152" cy="3200400"/>
            </a:xfrm>
            <a:prstGeom prst="rect">
              <a:avLst/>
            </a:prstGeom>
            <a:solidFill>
              <a:schemeClr val="accent2">
                <a:lumMod val="60000"/>
                <a:lumOff val="40000"/>
              </a:schemeClr>
            </a:solidFill>
            <a:ln w="444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sp>
          <p:nvSpPr>
            <p:cNvPr id="25" name="Rectangle 24">
              <a:extLst>
                <a:ext uri="{FF2B5EF4-FFF2-40B4-BE49-F238E27FC236}">
                  <a16:creationId xmlns:a16="http://schemas.microsoft.com/office/drawing/2014/main" id="{2E603BE0-1B25-E44D-9EFD-47619BD48134}"/>
                </a:ext>
              </a:extLst>
            </p:cNvPr>
            <p:cNvSpPr/>
            <p:nvPr/>
          </p:nvSpPr>
          <p:spPr>
            <a:xfrm>
              <a:off x="2509772" y="4929389"/>
              <a:ext cx="6473827" cy="3200400"/>
            </a:xfrm>
            <a:prstGeom prst="rect">
              <a:avLst/>
            </a:prstGeom>
            <a:solidFill>
              <a:schemeClr val="accent2">
                <a:lumMod val="60000"/>
                <a:lumOff val="40000"/>
              </a:schemeClr>
            </a:solidFill>
            <a:ln w="444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sp>
          <p:nvSpPr>
            <p:cNvPr id="28" name="Rectangle 27">
              <a:extLst>
                <a:ext uri="{FF2B5EF4-FFF2-40B4-BE49-F238E27FC236}">
                  <a16:creationId xmlns:a16="http://schemas.microsoft.com/office/drawing/2014/main" id="{591B7296-71C2-4B49-B72C-F9F774FD4521}"/>
                </a:ext>
              </a:extLst>
            </p:cNvPr>
            <p:cNvSpPr/>
            <p:nvPr/>
          </p:nvSpPr>
          <p:spPr>
            <a:xfrm>
              <a:off x="8983598" y="4929389"/>
              <a:ext cx="6161152" cy="3200400"/>
            </a:xfrm>
            <a:prstGeom prst="rect">
              <a:avLst/>
            </a:prstGeom>
            <a:solidFill>
              <a:schemeClr val="accent2">
                <a:lumMod val="60000"/>
                <a:lumOff val="40000"/>
              </a:schemeClr>
            </a:solidFill>
            <a:ln w="444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dirty="0">
                <a:ln>
                  <a:noFill/>
                </a:ln>
                <a:solidFill>
                  <a:srgbClr val="FFFFFF"/>
                </a:solidFill>
                <a:effectLst/>
                <a:uFillTx/>
                <a:latin typeface="+mn-lt"/>
                <a:ea typeface="+mn-ea"/>
                <a:cs typeface="+mn-cs"/>
                <a:sym typeface="Arial"/>
              </a:endParaRPr>
            </a:p>
          </p:txBody>
        </p:sp>
        <p:sp>
          <p:nvSpPr>
            <p:cNvPr id="31" name="TextBox 30">
              <a:extLst>
                <a:ext uri="{FF2B5EF4-FFF2-40B4-BE49-F238E27FC236}">
                  <a16:creationId xmlns:a16="http://schemas.microsoft.com/office/drawing/2014/main" id="{79361397-CAB3-6F40-B9CA-8A2AF99E1354}"/>
                </a:ext>
              </a:extLst>
            </p:cNvPr>
            <p:cNvSpPr txBox="1"/>
            <p:nvPr/>
          </p:nvSpPr>
          <p:spPr>
            <a:xfrm rot="16200000">
              <a:off x="-1283244" y="4587772"/>
              <a:ext cx="628377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Arial"/>
                </a:rPr>
                <a:t>CONCERN FOR POSTERITY</a:t>
              </a:r>
            </a:p>
          </p:txBody>
        </p:sp>
        <p:sp>
          <p:nvSpPr>
            <p:cNvPr id="33" name="TextBox 32">
              <a:extLst>
                <a:ext uri="{FF2B5EF4-FFF2-40B4-BE49-F238E27FC236}">
                  <a16:creationId xmlns:a16="http://schemas.microsoft.com/office/drawing/2014/main" id="{19F778F6-03C0-6147-BCAC-0A638BBB843D}"/>
                </a:ext>
              </a:extLst>
            </p:cNvPr>
            <p:cNvSpPr txBox="1"/>
            <p:nvPr/>
          </p:nvSpPr>
          <p:spPr>
            <a:xfrm>
              <a:off x="5381137" y="8393579"/>
              <a:ext cx="723274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FFFFFF"/>
                  </a:solidFill>
                  <a:effectLst/>
                  <a:uFillTx/>
                  <a:latin typeface="+mn-lt"/>
                  <a:ea typeface="+mn-ea"/>
                  <a:cs typeface="+mn-cs"/>
                  <a:sym typeface="Arial"/>
                </a:rPr>
                <a:t>EVIDENCE OF CLIMATE IMPACT</a:t>
              </a:r>
            </a:p>
          </p:txBody>
        </p:sp>
      </p:grpSp>
      <p:sp>
        <p:nvSpPr>
          <p:cNvPr id="2" name="Title 1">
            <a:extLst>
              <a:ext uri="{FF2B5EF4-FFF2-40B4-BE49-F238E27FC236}">
                <a16:creationId xmlns:a16="http://schemas.microsoft.com/office/drawing/2014/main" id="{046B4C4C-B7CB-EA48-AA48-5C671686D1E3}"/>
              </a:ext>
            </a:extLst>
          </p:cNvPr>
          <p:cNvSpPr>
            <a:spLocks noGrp="1"/>
          </p:cNvSpPr>
          <p:nvPr>
            <p:ph type="title"/>
          </p:nvPr>
        </p:nvSpPr>
        <p:spPr>
          <a:xfrm>
            <a:off x="736600" y="393700"/>
            <a:ext cx="14408150" cy="774700"/>
          </a:xfrm>
        </p:spPr>
        <p:txBody>
          <a:bodyPr/>
          <a:lstStyle/>
          <a:p>
            <a:pPr algn="ctr"/>
            <a:r>
              <a:rPr lang="en-US" dirty="0"/>
              <a:t>Overcoming Resistance to Sustainable Development</a:t>
            </a:r>
          </a:p>
        </p:txBody>
      </p:sp>
      <p:sp>
        <p:nvSpPr>
          <p:cNvPr id="19" name="TextBox 18">
            <a:extLst>
              <a:ext uri="{FF2B5EF4-FFF2-40B4-BE49-F238E27FC236}">
                <a16:creationId xmlns:a16="http://schemas.microsoft.com/office/drawing/2014/main" id="{B912EB65-839A-4C40-97D4-E182D1E406E9}"/>
              </a:ext>
            </a:extLst>
          </p:cNvPr>
          <p:cNvSpPr txBox="1"/>
          <p:nvPr/>
        </p:nvSpPr>
        <p:spPr>
          <a:xfrm>
            <a:off x="3696851" y="2057921"/>
            <a:ext cx="3898503"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Set </a:t>
            </a:r>
            <a:r>
              <a:rPr lang="en-US" sz="4400" u="sng" dirty="0">
                <a:solidFill>
                  <a:srgbClr val="FF0000"/>
                </a:solidFill>
              </a:rPr>
              <a:t>Standards</a:t>
            </a:r>
          </a:p>
          <a:p>
            <a:pPr marL="0" marR="0" indent="0" algn="ctr" defTabSz="457200"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FF0000"/>
                </a:solidFill>
                <a:effectLst/>
                <a:uFillTx/>
                <a:latin typeface="+mn-lt"/>
                <a:ea typeface="+mn-ea"/>
                <a:cs typeface="+mn-cs"/>
                <a:sym typeface="Arial"/>
              </a:rPr>
              <a:t>&amp; </a:t>
            </a:r>
            <a:r>
              <a:rPr kumimoji="0" lang="en-US" sz="4400" b="1" i="0" u="sng" strike="noStrike" cap="none" spc="0" normalizeH="0" baseline="0" dirty="0">
                <a:ln>
                  <a:noFill/>
                </a:ln>
                <a:solidFill>
                  <a:srgbClr val="FF0000"/>
                </a:solidFill>
                <a:effectLst/>
                <a:uFillTx/>
                <a:latin typeface="+mn-lt"/>
                <a:ea typeface="+mn-ea"/>
                <a:cs typeface="+mn-cs"/>
                <a:sym typeface="Arial"/>
              </a:rPr>
              <a:t>Invest</a:t>
            </a:r>
            <a:r>
              <a:rPr kumimoji="0" lang="en-US" sz="4400" b="1" i="0" u="none" strike="noStrike" cap="none" spc="0" normalizeH="0" baseline="0" dirty="0">
                <a:ln>
                  <a:noFill/>
                </a:ln>
                <a:solidFill>
                  <a:srgbClr val="FF0000"/>
                </a:solidFill>
                <a:effectLst/>
                <a:uFillTx/>
                <a:latin typeface="+mn-lt"/>
                <a:ea typeface="+mn-ea"/>
                <a:cs typeface="+mn-cs"/>
                <a:sym typeface="Arial"/>
              </a:rPr>
              <a:t> in</a:t>
            </a:r>
          </a:p>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Solutions</a:t>
            </a:r>
            <a:endParaRPr kumimoji="0" lang="en-US" sz="4400" b="1" i="0" u="none" strike="noStrike" cap="none" spc="0" normalizeH="0" baseline="0" dirty="0">
              <a:ln>
                <a:noFill/>
              </a:ln>
              <a:solidFill>
                <a:srgbClr val="FF0000"/>
              </a:solidFill>
              <a:effectLst/>
              <a:uFillTx/>
              <a:latin typeface="+mn-lt"/>
              <a:ea typeface="+mn-ea"/>
              <a:cs typeface="+mn-cs"/>
              <a:sym typeface="Arial"/>
            </a:endParaRPr>
          </a:p>
        </p:txBody>
      </p:sp>
      <p:sp>
        <p:nvSpPr>
          <p:cNvPr id="23" name="TextBox 22">
            <a:extLst>
              <a:ext uri="{FF2B5EF4-FFF2-40B4-BE49-F238E27FC236}">
                <a16:creationId xmlns:a16="http://schemas.microsoft.com/office/drawing/2014/main" id="{3DB69A1E-E5DC-E246-9FC2-14B4BB37A788}"/>
              </a:ext>
            </a:extLst>
          </p:cNvPr>
          <p:cNvSpPr txBox="1"/>
          <p:nvPr/>
        </p:nvSpPr>
        <p:spPr>
          <a:xfrm>
            <a:off x="10166336" y="2084815"/>
            <a:ext cx="3991478"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Focus on</a:t>
            </a:r>
          </a:p>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People &amp;</a:t>
            </a:r>
          </a:p>
          <a:p>
            <a:pPr marL="0" marR="0" indent="0" algn="ctr" defTabSz="457200" rtl="0" fontAlgn="auto" latinLnBrk="0" hangingPunct="0">
              <a:lnSpc>
                <a:spcPct val="100000"/>
              </a:lnSpc>
              <a:spcBef>
                <a:spcPts val="0"/>
              </a:spcBef>
              <a:spcAft>
                <a:spcPts val="0"/>
              </a:spcAft>
              <a:buClrTx/>
              <a:buSzTx/>
              <a:buFontTx/>
              <a:buNone/>
              <a:tabLst/>
            </a:pPr>
            <a:r>
              <a:rPr kumimoji="0" lang="en-US" sz="4400" b="1" i="0" u="sng" strike="noStrike" cap="none" spc="0" normalizeH="0" baseline="0" dirty="0">
                <a:ln>
                  <a:noFill/>
                </a:ln>
                <a:solidFill>
                  <a:srgbClr val="FF0000"/>
                </a:solidFill>
                <a:effectLst/>
                <a:uFillTx/>
                <a:latin typeface="+mn-lt"/>
                <a:ea typeface="+mn-ea"/>
                <a:cs typeface="+mn-cs"/>
                <a:sym typeface="Arial"/>
              </a:rPr>
              <a:t>Accountability</a:t>
            </a:r>
          </a:p>
        </p:txBody>
      </p:sp>
      <p:sp>
        <p:nvSpPr>
          <p:cNvPr id="26" name="TextBox 25">
            <a:extLst>
              <a:ext uri="{FF2B5EF4-FFF2-40B4-BE49-F238E27FC236}">
                <a16:creationId xmlns:a16="http://schemas.microsoft.com/office/drawing/2014/main" id="{A43F74F9-FFC6-BF45-B423-E5F41826F2FD}"/>
              </a:ext>
            </a:extLst>
          </p:cNvPr>
          <p:cNvSpPr txBox="1"/>
          <p:nvPr/>
        </p:nvSpPr>
        <p:spPr>
          <a:xfrm>
            <a:off x="4325396" y="5317634"/>
            <a:ext cx="2800447"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Current</a:t>
            </a:r>
          </a:p>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Economic</a:t>
            </a:r>
          </a:p>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Model</a:t>
            </a:r>
            <a:endParaRPr kumimoji="0" lang="en-US" sz="4400" b="1" i="0" u="none" strike="noStrike" cap="none" spc="0" normalizeH="0" baseline="0" dirty="0">
              <a:ln>
                <a:noFill/>
              </a:ln>
              <a:solidFill>
                <a:srgbClr val="FF0000"/>
              </a:solidFill>
              <a:effectLst/>
              <a:uFillTx/>
              <a:latin typeface="+mn-lt"/>
              <a:ea typeface="+mn-ea"/>
              <a:cs typeface="+mn-cs"/>
              <a:sym typeface="Arial"/>
            </a:endParaRPr>
          </a:p>
        </p:txBody>
      </p:sp>
      <p:sp>
        <p:nvSpPr>
          <p:cNvPr id="29" name="TextBox 28">
            <a:extLst>
              <a:ext uri="{FF2B5EF4-FFF2-40B4-BE49-F238E27FC236}">
                <a16:creationId xmlns:a16="http://schemas.microsoft.com/office/drawing/2014/main" id="{77EA72D4-9D6B-2048-90F3-C17868EC0BD1}"/>
              </a:ext>
            </a:extLst>
          </p:cNvPr>
          <p:cNvSpPr txBox="1"/>
          <p:nvPr/>
        </p:nvSpPr>
        <p:spPr>
          <a:xfrm>
            <a:off x="9576584" y="5295810"/>
            <a:ext cx="4932441"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Economic Growth</a:t>
            </a:r>
          </a:p>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While Mitigating</a:t>
            </a:r>
          </a:p>
          <a:p>
            <a:pPr marL="0" marR="0" indent="0" algn="ctr" defTabSz="457200" rtl="0" fontAlgn="auto" latinLnBrk="0" hangingPunct="0">
              <a:lnSpc>
                <a:spcPct val="100000"/>
              </a:lnSpc>
              <a:spcBef>
                <a:spcPts val="0"/>
              </a:spcBef>
              <a:spcAft>
                <a:spcPts val="0"/>
              </a:spcAft>
              <a:buClrTx/>
              <a:buSzTx/>
              <a:buFontTx/>
              <a:buNone/>
              <a:tabLst/>
            </a:pPr>
            <a:r>
              <a:rPr lang="en-US" sz="4400" dirty="0">
                <a:solidFill>
                  <a:srgbClr val="FF0000"/>
                </a:solidFill>
              </a:rPr>
              <a:t>D</a:t>
            </a:r>
            <a:r>
              <a:rPr kumimoji="0" lang="en-US" sz="4400" b="1" i="0" u="none" strike="noStrike" cap="none" spc="0" normalizeH="0" baseline="0" dirty="0">
                <a:ln>
                  <a:noFill/>
                </a:ln>
                <a:solidFill>
                  <a:srgbClr val="FF0000"/>
                </a:solidFill>
                <a:effectLst/>
                <a:uFillTx/>
                <a:latin typeface="+mn-lt"/>
                <a:ea typeface="+mn-ea"/>
                <a:cs typeface="+mn-cs"/>
                <a:sym typeface="Arial"/>
              </a:rPr>
              <a:t>amage</a:t>
            </a:r>
          </a:p>
        </p:txBody>
      </p:sp>
      <p:pic>
        <p:nvPicPr>
          <p:cNvPr id="9" name="Picture 8">
            <a:extLst>
              <a:ext uri="{FF2B5EF4-FFF2-40B4-BE49-F238E27FC236}">
                <a16:creationId xmlns:a16="http://schemas.microsoft.com/office/drawing/2014/main" id="{55FD761A-D2C2-844B-914C-078B42766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2491">
            <a:off x="9840728" y="1495338"/>
            <a:ext cx="6825931" cy="9659554"/>
          </a:xfrm>
          <a:prstGeom prst="rect">
            <a:avLst/>
          </a:prstGeom>
        </p:spPr>
      </p:pic>
      <p:pic>
        <p:nvPicPr>
          <p:cNvPr id="7" name="Picture 6">
            <a:extLst>
              <a:ext uri="{FF2B5EF4-FFF2-40B4-BE49-F238E27FC236}">
                <a16:creationId xmlns:a16="http://schemas.microsoft.com/office/drawing/2014/main" id="{CE4E24A0-F02D-C246-9D3B-B8F9712D0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5370" y="1652514"/>
            <a:ext cx="7122700" cy="3246898"/>
          </a:xfrm>
          <a:prstGeom prst="rect">
            <a:avLst/>
          </a:prstGeom>
        </p:spPr>
      </p:pic>
      <p:pic>
        <p:nvPicPr>
          <p:cNvPr id="13" name="Picture 12">
            <a:extLst>
              <a:ext uri="{FF2B5EF4-FFF2-40B4-BE49-F238E27FC236}">
                <a16:creationId xmlns:a16="http://schemas.microsoft.com/office/drawing/2014/main" id="{56B2426A-D34E-B544-8583-DFF322BF9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54439">
            <a:off x="205066" y="3877241"/>
            <a:ext cx="5727700" cy="4521200"/>
          </a:xfrm>
          <a:prstGeom prst="rect">
            <a:avLst/>
          </a:prstGeom>
        </p:spPr>
      </p:pic>
      <p:pic>
        <p:nvPicPr>
          <p:cNvPr id="39" name="Picture 38">
            <a:extLst>
              <a:ext uri="{FF2B5EF4-FFF2-40B4-BE49-F238E27FC236}">
                <a16:creationId xmlns:a16="http://schemas.microsoft.com/office/drawing/2014/main" id="{A9E9B7E4-489C-F945-9A2F-36FB8D0892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0103" y="4442075"/>
            <a:ext cx="6931931" cy="4612045"/>
          </a:xfrm>
          <a:prstGeom prst="rect">
            <a:avLst/>
          </a:prstGeom>
        </p:spPr>
      </p:pic>
    </p:spTree>
    <p:extLst>
      <p:ext uri="{BB962C8B-B14F-4D97-AF65-F5344CB8AC3E}">
        <p14:creationId xmlns:p14="http://schemas.microsoft.com/office/powerpoint/2010/main" val="10071044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CB8E-6746-D84B-BF24-D9960368E6C8}"/>
              </a:ext>
            </a:extLst>
          </p:cNvPr>
          <p:cNvSpPr>
            <a:spLocks noGrp="1"/>
          </p:cNvSpPr>
          <p:nvPr>
            <p:ph type="title"/>
          </p:nvPr>
        </p:nvSpPr>
        <p:spPr>
          <a:xfrm>
            <a:off x="736599" y="393700"/>
            <a:ext cx="14725073" cy="774700"/>
          </a:xfrm>
        </p:spPr>
        <p:txBody>
          <a:bodyPr/>
          <a:lstStyle/>
          <a:p>
            <a:pPr algn="ctr"/>
            <a:r>
              <a:rPr lang="en-US" dirty="0"/>
              <a:t>Climate 21 Project – Biden Start-Up</a:t>
            </a:r>
          </a:p>
        </p:txBody>
      </p:sp>
      <p:pic>
        <p:nvPicPr>
          <p:cNvPr id="5" name="Picture 4">
            <a:extLst>
              <a:ext uri="{FF2B5EF4-FFF2-40B4-BE49-F238E27FC236}">
                <a16:creationId xmlns:a16="http://schemas.microsoft.com/office/drawing/2014/main" id="{85062076-EF83-4648-AACB-6CE7763A9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444" y="1492318"/>
            <a:ext cx="9944921" cy="6958956"/>
          </a:xfrm>
          <a:prstGeom prst="rect">
            <a:avLst/>
          </a:prstGeom>
        </p:spPr>
      </p:pic>
      <p:pic>
        <p:nvPicPr>
          <p:cNvPr id="7" name="Picture 6">
            <a:extLst>
              <a:ext uri="{FF2B5EF4-FFF2-40B4-BE49-F238E27FC236}">
                <a16:creationId xmlns:a16="http://schemas.microsoft.com/office/drawing/2014/main" id="{0EC3ED0D-F098-004D-965C-6A22E9F91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35" y="1492318"/>
            <a:ext cx="5156602" cy="6991162"/>
          </a:xfrm>
          <a:prstGeom prst="rect">
            <a:avLst/>
          </a:prstGeom>
        </p:spPr>
      </p:pic>
    </p:spTree>
    <p:extLst>
      <p:ext uri="{BB962C8B-B14F-4D97-AF65-F5344CB8AC3E}">
        <p14:creationId xmlns:p14="http://schemas.microsoft.com/office/powerpoint/2010/main" val="32555218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11E52B-7F6D-AC44-8DEB-18CA2484F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967" y="3368084"/>
            <a:ext cx="20642536" cy="3037181"/>
          </a:xfrm>
          <a:prstGeom prst="rect">
            <a:avLst/>
          </a:prstGeom>
        </p:spPr>
      </p:pic>
      <p:pic>
        <p:nvPicPr>
          <p:cNvPr id="8" name="Picture 7">
            <a:extLst>
              <a:ext uri="{FF2B5EF4-FFF2-40B4-BE49-F238E27FC236}">
                <a16:creationId xmlns:a16="http://schemas.microsoft.com/office/drawing/2014/main" id="{EBBCD19A-1D78-F34C-9643-EBD11B6B2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0674350" cy="7116233"/>
          </a:xfrm>
          <a:prstGeom prst="rect">
            <a:avLst/>
          </a:prstGeom>
        </p:spPr>
      </p:pic>
      <p:pic>
        <p:nvPicPr>
          <p:cNvPr id="10" name="Picture 9">
            <a:extLst>
              <a:ext uri="{FF2B5EF4-FFF2-40B4-BE49-F238E27FC236}">
                <a16:creationId xmlns:a16="http://schemas.microsoft.com/office/drawing/2014/main" id="{CA6AC04A-7990-ED4C-9DF0-B83569C13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1035" y="-1"/>
            <a:ext cx="11224965" cy="5286375"/>
          </a:xfrm>
          <a:prstGeom prst="rect">
            <a:avLst/>
          </a:prstGeom>
        </p:spPr>
      </p:pic>
      <p:pic>
        <p:nvPicPr>
          <p:cNvPr id="12" name="Picture 11">
            <a:extLst>
              <a:ext uri="{FF2B5EF4-FFF2-40B4-BE49-F238E27FC236}">
                <a16:creationId xmlns:a16="http://schemas.microsoft.com/office/drawing/2014/main" id="{4423A755-2839-BC46-B9D1-9CBCDFF1D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4882" y="1570090"/>
            <a:ext cx="11051118" cy="7580376"/>
          </a:xfrm>
          <a:prstGeom prst="rect">
            <a:avLst/>
          </a:prstGeom>
        </p:spPr>
      </p:pic>
      <p:pic>
        <p:nvPicPr>
          <p:cNvPr id="14" name="Picture 13">
            <a:extLst>
              <a:ext uri="{FF2B5EF4-FFF2-40B4-BE49-F238E27FC236}">
                <a16:creationId xmlns:a16="http://schemas.microsoft.com/office/drawing/2014/main" id="{74E1891E-A295-FF4C-A705-D39E27A277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236865"/>
            <a:ext cx="7430916" cy="3888846"/>
          </a:xfrm>
          <a:prstGeom prst="rect">
            <a:avLst/>
          </a:prstGeom>
        </p:spPr>
      </p:pic>
      <p:sp>
        <p:nvSpPr>
          <p:cNvPr id="4" name="Title 1">
            <a:extLst>
              <a:ext uri="{FF2B5EF4-FFF2-40B4-BE49-F238E27FC236}">
                <a16:creationId xmlns:a16="http://schemas.microsoft.com/office/drawing/2014/main" id="{47976E75-A49D-394F-AC37-C7AB697C42DA}"/>
              </a:ext>
            </a:extLst>
          </p:cNvPr>
          <p:cNvSpPr>
            <a:spLocks noGrp="1"/>
          </p:cNvSpPr>
          <p:nvPr>
            <p:ph type="title"/>
          </p:nvPr>
        </p:nvSpPr>
        <p:spPr>
          <a:xfrm>
            <a:off x="736600" y="393700"/>
            <a:ext cx="14408150" cy="774700"/>
          </a:xfrm>
        </p:spPr>
        <p:txBody>
          <a:bodyPr/>
          <a:lstStyle/>
          <a:p>
            <a:pPr algn="l"/>
            <a:r>
              <a:rPr lang="en-US" dirty="0"/>
              <a:t>Consider Appropriate Political Action</a:t>
            </a:r>
          </a:p>
        </p:txBody>
      </p:sp>
      <p:pic>
        <p:nvPicPr>
          <p:cNvPr id="16" name="Picture 15">
            <a:extLst>
              <a:ext uri="{FF2B5EF4-FFF2-40B4-BE49-F238E27FC236}">
                <a16:creationId xmlns:a16="http://schemas.microsoft.com/office/drawing/2014/main" id="{BB087C07-CCC8-6647-9D76-7E871D74FA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7841" y="7573910"/>
            <a:ext cx="10197856" cy="1487188"/>
          </a:xfrm>
          <a:prstGeom prst="rect">
            <a:avLst/>
          </a:prstGeom>
        </p:spPr>
      </p:pic>
    </p:spTree>
    <p:extLst>
      <p:ext uri="{BB962C8B-B14F-4D97-AF65-F5344CB8AC3E}">
        <p14:creationId xmlns:p14="http://schemas.microsoft.com/office/powerpoint/2010/main" val="12321028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childTnLst>
                          </p:cTn>
                        </p:par>
                        <p:par>
                          <p:cTn id="8" fill="hold">
                            <p:stCondLst>
                              <p:cond delay="4000"/>
                            </p:stCondLst>
                            <p:childTnLst>
                              <p:par>
                                <p:cTn id="9" presetID="9" presetClass="entr" presetSubtype="0" fill="hold" nodeType="afterEffect">
                                  <p:stCondLst>
                                    <p:cond delay="300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2000"/>
                                        <p:tgtEl>
                                          <p:spTgt spid="10"/>
                                        </p:tgtEl>
                                      </p:cBhvr>
                                    </p:animEffect>
                                  </p:childTnLst>
                                </p:cTn>
                              </p:par>
                            </p:childTnLst>
                          </p:cTn>
                        </p:par>
                        <p:par>
                          <p:cTn id="12" fill="hold">
                            <p:stCondLst>
                              <p:cond delay="9000"/>
                            </p:stCondLst>
                            <p:childTnLst>
                              <p:par>
                                <p:cTn id="13" presetID="9" presetClass="entr" presetSubtype="0" fill="hold" nodeType="afterEffect">
                                  <p:stCondLst>
                                    <p:cond delay="300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2000"/>
                                        <p:tgtEl>
                                          <p:spTgt spid="12"/>
                                        </p:tgtEl>
                                      </p:cBhvr>
                                    </p:animEffect>
                                  </p:childTnLst>
                                </p:cTn>
                              </p:par>
                            </p:childTnLst>
                          </p:cTn>
                        </p:par>
                        <p:par>
                          <p:cTn id="16" fill="hold">
                            <p:stCondLst>
                              <p:cond delay="14000"/>
                            </p:stCondLst>
                            <p:childTnLst>
                              <p:par>
                                <p:cTn id="17" presetID="9" presetClass="entr" presetSubtype="0" fill="hold" nodeType="afterEffect">
                                  <p:stCondLst>
                                    <p:cond delay="300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2000"/>
                                        <p:tgtEl>
                                          <p:spTgt spid="14"/>
                                        </p:tgtEl>
                                      </p:cBhvr>
                                    </p:animEffect>
                                  </p:childTnLst>
                                </p:cTn>
                              </p:par>
                            </p:childTnLst>
                          </p:cTn>
                        </p:par>
                        <p:par>
                          <p:cTn id="20" fill="hold">
                            <p:stCondLst>
                              <p:cond delay="19000"/>
                            </p:stCondLst>
                            <p:childTnLst>
                              <p:par>
                                <p:cTn id="21" presetID="9" presetClass="entr" presetSubtype="0" fill="hold" nodeType="afterEffect">
                                  <p:stCondLst>
                                    <p:cond delay="200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6A46-6E25-094E-B54D-E01F1DCEF2A2}"/>
              </a:ext>
            </a:extLst>
          </p:cNvPr>
          <p:cNvSpPr>
            <a:spLocks noGrp="1"/>
          </p:cNvSpPr>
          <p:nvPr>
            <p:ph type="title"/>
          </p:nvPr>
        </p:nvSpPr>
        <p:spPr>
          <a:xfrm>
            <a:off x="736600" y="393700"/>
            <a:ext cx="14782800" cy="774700"/>
          </a:xfrm>
        </p:spPr>
        <p:txBody>
          <a:bodyPr/>
          <a:lstStyle/>
          <a:p>
            <a:pPr algn="ctr"/>
            <a:r>
              <a:rPr lang="en-US" dirty="0"/>
              <a:t>Use Our Network Support</a:t>
            </a:r>
          </a:p>
        </p:txBody>
      </p:sp>
      <p:grpSp>
        <p:nvGrpSpPr>
          <p:cNvPr id="8" name="Group 7">
            <a:extLst>
              <a:ext uri="{FF2B5EF4-FFF2-40B4-BE49-F238E27FC236}">
                <a16:creationId xmlns:a16="http://schemas.microsoft.com/office/drawing/2014/main" id="{1D904BE1-818B-F245-B212-6E54E7724CFE}"/>
              </a:ext>
            </a:extLst>
          </p:cNvPr>
          <p:cNvGrpSpPr/>
          <p:nvPr/>
        </p:nvGrpSpPr>
        <p:grpSpPr>
          <a:xfrm>
            <a:off x="736599" y="493095"/>
            <a:ext cx="14323952" cy="4718763"/>
            <a:chOff x="736599" y="493095"/>
            <a:chExt cx="14323952" cy="4718763"/>
          </a:xfrm>
        </p:grpSpPr>
        <p:sp>
          <p:nvSpPr>
            <p:cNvPr id="6" name="TextBox 5">
              <a:extLst>
                <a:ext uri="{FF2B5EF4-FFF2-40B4-BE49-F238E27FC236}">
                  <a16:creationId xmlns:a16="http://schemas.microsoft.com/office/drawing/2014/main" id="{8BB22EB9-F68F-EB46-9243-52B7D9F8500F}"/>
                </a:ext>
              </a:extLst>
            </p:cNvPr>
            <p:cNvSpPr txBox="1"/>
            <p:nvPr/>
          </p:nvSpPr>
          <p:spPr>
            <a:xfrm>
              <a:off x="736599" y="1282233"/>
              <a:ext cx="10778067"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457200" rtl="0" fontAlgn="auto" latinLnBrk="0" hangingPunct="0">
                <a:lnSpc>
                  <a:spcPct val="100000"/>
                </a:lnSpc>
                <a:spcBef>
                  <a:spcPts val="1200"/>
                </a:spcBef>
                <a:spcAft>
                  <a:spcPts val="1200"/>
                </a:spcAft>
                <a:buClrTx/>
                <a:buSzTx/>
                <a:tabLst/>
              </a:pPr>
              <a:r>
                <a:rPr lang="en-US" sz="4000" dirty="0">
                  <a:solidFill>
                    <a:srgbClr val="FF0000"/>
                  </a:solidFill>
                </a:rPr>
                <a:t>1. PREPARATION:</a:t>
              </a:r>
            </a:p>
            <a:p>
              <a:pPr marL="342900" marR="0" indent="-342900" algn="l" defTabSz="457200" rtl="0" fontAlgn="auto" latinLnBrk="0" hangingPunct="0">
                <a:lnSpc>
                  <a:spcPct val="100000"/>
                </a:lnSpc>
                <a:spcBef>
                  <a:spcPts val="1200"/>
                </a:spcBef>
                <a:spcAft>
                  <a:spcPts val="1200"/>
                </a:spcAft>
                <a:buClrTx/>
                <a:buSzTx/>
                <a:buFont typeface="Arial" panose="020B0604020202020204" pitchFamily="34" charset="0"/>
                <a:buChar char="•"/>
                <a:tabLst/>
              </a:pPr>
              <a:r>
                <a:rPr lang="en-US" sz="4000" dirty="0"/>
                <a:t>Gather interested members</a:t>
              </a:r>
            </a:p>
            <a:p>
              <a:pPr marL="342900" marR="0" indent="-342900" algn="l" defTabSz="457200" rtl="0" fontAlgn="auto" latinLnBrk="0" hangingPunct="0">
                <a:lnSpc>
                  <a:spcPct val="100000"/>
                </a:lnSpc>
                <a:spcBef>
                  <a:spcPts val="1200"/>
                </a:spcBef>
                <a:spcAft>
                  <a:spcPts val="1200"/>
                </a:spcAft>
                <a:buClrTx/>
                <a:buSzTx/>
                <a:buFont typeface="Arial" panose="020B0604020202020204" pitchFamily="34" charset="0"/>
                <a:buChar char="•"/>
                <a:tabLst/>
              </a:pPr>
              <a:r>
                <a:rPr lang="en-US" sz="4000" dirty="0"/>
                <a:t>Review club history of service</a:t>
              </a:r>
            </a:p>
            <a:p>
              <a:pPr marL="342900" marR="0" indent="-342900" algn="l" defTabSz="457200" rtl="0" fontAlgn="auto" latinLnBrk="0" hangingPunct="0">
                <a:lnSpc>
                  <a:spcPct val="100000"/>
                </a:lnSpc>
                <a:spcBef>
                  <a:spcPts val="1200"/>
                </a:spcBef>
                <a:spcAft>
                  <a:spcPts val="1200"/>
                </a:spcAft>
                <a:buClrTx/>
                <a:buSzTx/>
                <a:buFont typeface="Arial" panose="020B0604020202020204" pitchFamily="34" charset="0"/>
                <a:buChar char="•"/>
                <a:tabLst/>
              </a:pPr>
              <a:r>
                <a:rPr lang="en-US" sz="4000" dirty="0"/>
                <a:t>Identify general environmental interests</a:t>
              </a:r>
            </a:p>
          </p:txBody>
        </p:sp>
        <p:pic>
          <p:nvPicPr>
            <p:cNvPr id="4" name="Picture 3">
              <a:extLst>
                <a:ext uri="{FF2B5EF4-FFF2-40B4-BE49-F238E27FC236}">
                  <a16:creationId xmlns:a16="http://schemas.microsoft.com/office/drawing/2014/main" id="{323F0765-61C6-2F4C-8A58-D75762040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1498">
              <a:off x="11833460" y="493095"/>
              <a:ext cx="3227091" cy="4718763"/>
            </a:xfrm>
            <a:prstGeom prst="rect">
              <a:avLst/>
            </a:prstGeom>
          </p:spPr>
        </p:pic>
      </p:grpSp>
      <p:grpSp>
        <p:nvGrpSpPr>
          <p:cNvPr id="9" name="Group 8">
            <a:extLst>
              <a:ext uri="{FF2B5EF4-FFF2-40B4-BE49-F238E27FC236}">
                <a16:creationId xmlns:a16="http://schemas.microsoft.com/office/drawing/2014/main" id="{A5AF17EA-F352-DC4A-A53B-E7DB64D7A774}"/>
              </a:ext>
            </a:extLst>
          </p:cNvPr>
          <p:cNvGrpSpPr/>
          <p:nvPr/>
        </p:nvGrpSpPr>
        <p:grpSpPr>
          <a:xfrm>
            <a:off x="736599" y="5071684"/>
            <a:ext cx="13938406" cy="3925118"/>
            <a:chOff x="736599" y="5071684"/>
            <a:chExt cx="13938406" cy="3925118"/>
          </a:xfrm>
        </p:grpSpPr>
        <p:sp>
          <p:nvSpPr>
            <p:cNvPr id="7" name="TextBox 6">
              <a:extLst>
                <a:ext uri="{FF2B5EF4-FFF2-40B4-BE49-F238E27FC236}">
                  <a16:creationId xmlns:a16="http://schemas.microsoft.com/office/drawing/2014/main" id="{717F2E91-65E3-3642-9812-9DF8655CB4D7}"/>
                </a:ext>
              </a:extLst>
            </p:cNvPr>
            <p:cNvSpPr txBox="1"/>
            <p:nvPr/>
          </p:nvSpPr>
          <p:spPr>
            <a:xfrm>
              <a:off x="736599" y="5123947"/>
              <a:ext cx="9084733" cy="38728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457200" rtl="0" fontAlgn="auto" latinLnBrk="0" hangingPunct="0">
                <a:lnSpc>
                  <a:spcPct val="100000"/>
                </a:lnSpc>
                <a:spcBef>
                  <a:spcPts val="1800"/>
                </a:spcBef>
                <a:spcAft>
                  <a:spcPts val="1200"/>
                </a:spcAft>
                <a:buClrTx/>
                <a:buSzTx/>
                <a:tabLst/>
              </a:pPr>
              <a:r>
                <a:rPr lang="en-US" sz="4000" dirty="0">
                  <a:solidFill>
                    <a:srgbClr val="FF0000"/>
                  </a:solidFill>
                </a:rPr>
                <a:t>2. FACILITATION SESSION:</a:t>
              </a:r>
            </a:p>
            <a:p>
              <a:pPr marL="342900" marR="0" indent="-342900" algn="l" defTabSz="457200" rtl="0" fontAlgn="auto" latinLnBrk="0" hangingPunct="0">
                <a:lnSpc>
                  <a:spcPct val="100000"/>
                </a:lnSpc>
                <a:spcBef>
                  <a:spcPts val="1200"/>
                </a:spcBef>
                <a:spcAft>
                  <a:spcPts val="1200"/>
                </a:spcAft>
                <a:buClrTx/>
                <a:buSzTx/>
                <a:buFont typeface="Arial" panose="020B0604020202020204" pitchFamily="34" charset="0"/>
                <a:buChar char="•"/>
                <a:tabLst/>
              </a:pPr>
              <a:r>
                <a:rPr lang="en-US" sz="4000" dirty="0"/>
                <a:t>Strategic focus</a:t>
              </a:r>
            </a:p>
            <a:p>
              <a:pPr marL="342900" marR="0" indent="-342900" algn="l" defTabSz="457200" rtl="0" fontAlgn="auto" latinLnBrk="0" hangingPunct="0">
                <a:lnSpc>
                  <a:spcPct val="100000"/>
                </a:lnSpc>
                <a:spcBef>
                  <a:spcPts val="1200"/>
                </a:spcBef>
                <a:spcAft>
                  <a:spcPts val="1200"/>
                </a:spcAft>
                <a:buClrTx/>
                <a:buSzTx/>
                <a:buFont typeface="Arial" panose="020B0604020202020204" pitchFamily="34" charset="0"/>
                <a:buChar char="•"/>
                <a:tabLst/>
              </a:pPr>
              <a:r>
                <a:rPr lang="en-US" sz="4000" dirty="0"/>
                <a:t>How to Introduce to membership</a:t>
              </a:r>
              <a:endParaRPr kumimoji="0" lang="en-US" sz="4000" b="1" i="0" u="none" strike="noStrike" cap="none" spc="0" normalizeH="0" baseline="0" dirty="0">
                <a:ln>
                  <a:noFill/>
                </a:ln>
                <a:solidFill>
                  <a:srgbClr val="FFFFFF"/>
                </a:solidFill>
                <a:effectLst/>
                <a:uFillTx/>
                <a:sym typeface="Arial"/>
              </a:endParaRPr>
            </a:p>
            <a:p>
              <a:pPr marL="342900" marR="0" indent="-342900" algn="l" defTabSz="457200" rtl="0" fontAlgn="auto" latinLnBrk="0" hangingPunct="0">
                <a:lnSpc>
                  <a:spcPct val="100000"/>
                </a:lnSpc>
                <a:spcBef>
                  <a:spcPts val="1200"/>
                </a:spcBef>
                <a:spcAft>
                  <a:spcPts val="1200"/>
                </a:spcAft>
                <a:buClrTx/>
                <a:buSzTx/>
                <a:buFont typeface="Arial" panose="020B0604020202020204" pitchFamily="34" charset="0"/>
                <a:buChar char="•"/>
                <a:tabLst/>
              </a:pPr>
              <a:r>
                <a:rPr lang="en-US" sz="4000" dirty="0"/>
                <a:t>Communication and Action</a:t>
              </a:r>
            </a:p>
          </p:txBody>
        </p:sp>
        <p:pic>
          <p:nvPicPr>
            <p:cNvPr id="5" name="Picture 4">
              <a:extLst>
                <a:ext uri="{FF2B5EF4-FFF2-40B4-BE49-F238E27FC236}">
                  <a16:creationId xmlns:a16="http://schemas.microsoft.com/office/drawing/2014/main" id="{1320C250-86C4-DC42-80F6-6401400F9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5274" y="5071684"/>
              <a:ext cx="4879731" cy="3742857"/>
            </a:xfrm>
            <a:prstGeom prst="rect">
              <a:avLst/>
            </a:prstGeom>
          </p:spPr>
        </p:pic>
      </p:grpSp>
    </p:spTree>
    <p:extLst>
      <p:ext uri="{BB962C8B-B14F-4D97-AF65-F5344CB8AC3E}">
        <p14:creationId xmlns:p14="http://schemas.microsoft.com/office/powerpoint/2010/main" val="3908917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net Earth from Space HD - Looping Video - Perfect for intro[720P]....mov" descr="Planet Earth from Space HD - Looping Video - Perfect for intro[720P]....mov">
            <a:hlinkClick r:id="" action="ppaction://media"/>
            <a:extLst>
              <a:ext uri="{FF2B5EF4-FFF2-40B4-BE49-F238E27FC236}">
                <a16:creationId xmlns:a16="http://schemas.microsoft.com/office/drawing/2014/main" id="{2E40C4F9-6546-A44C-AF60-188426BD97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
        <p:nvSpPr>
          <p:cNvPr id="2" name="TextBox 1">
            <a:extLst>
              <a:ext uri="{FF2B5EF4-FFF2-40B4-BE49-F238E27FC236}">
                <a16:creationId xmlns:a16="http://schemas.microsoft.com/office/drawing/2014/main" id="{52EEAB98-F20B-794B-8D65-9059BE8827E4}"/>
              </a:ext>
            </a:extLst>
          </p:cNvPr>
          <p:cNvSpPr txBox="1"/>
          <p:nvPr/>
        </p:nvSpPr>
        <p:spPr>
          <a:xfrm>
            <a:off x="3839967" y="2248752"/>
            <a:ext cx="8576066" cy="3826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6600" b="0" dirty="0">
                <a:effectLst>
                  <a:outerShdw blurRad="50800" dist="38100" algn="l" rotWithShape="0">
                    <a:schemeClr val="tx1">
                      <a:lumMod val="50000"/>
                      <a:alpha val="40000"/>
                    </a:schemeClr>
                  </a:outerShdw>
                </a:effectLst>
              </a:rPr>
              <a:t>O</a:t>
            </a:r>
            <a:r>
              <a:rPr kumimoji="0" lang="en-US" sz="6600" b="0" i="0" u="none" strike="noStrike" cap="none" spc="0" normalizeH="0" baseline="0" dirty="0">
                <a:ln>
                  <a:noFill/>
                </a:ln>
                <a:solidFill>
                  <a:srgbClr val="FFFFFF"/>
                </a:solidFill>
                <a:effectLst>
                  <a:outerShdw blurRad="50800" dist="38100" algn="l" rotWithShape="0">
                    <a:schemeClr val="tx1">
                      <a:lumMod val="50000"/>
                      <a:alpha val="40000"/>
                    </a:schemeClr>
                  </a:outerShdw>
                </a:effectLst>
                <a:uFillTx/>
                <a:sym typeface="Arial"/>
              </a:rPr>
              <a:t>ur “Blue Marble” is in</a:t>
            </a:r>
          </a:p>
          <a:p>
            <a:pPr marL="0" marR="0" indent="0" algn="ctr" defTabSz="457200" rtl="0" fontAlgn="auto" latinLnBrk="0" hangingPunct="0">
              <a:lnSpc>
                <a:spcPct val="200000"/>
              </a:lnSpc>
              <a:spcBef>
                <a:spcPts val="0"/>
              </a:spcBef>
              <a:spcAft>
                <a:spcPts val="0"/>
              </a:spcAft>
              <a:buClrTx/>
              <a:buSzTx/>
              <a:buFontTx/>
              <a:buNone/>
              <a:tabLst/>
            </a:pPr>
            <a:r>
              <a:rPr lang="en-US" sz="8800" dirty="0">
                <a:ln w="0"/>
                <a:solidFill>
                  <a:schemeClr val="tx1"/>
                </a:solidFill>
                <a:effectLst>
                  <a:outerShdw blurRad="50800" dist="38100" dir="2700000" algn="tl" rotWithShape="0">
                    <a:prstClr val="black">
                      <a:alpha val="40000"/>
                    </a:prstClr>
                  </a:outerShdw>
                </a:effectLst>
              </a:rPr>
              <a:t>Perfect Balance</a:t>
            </a:r>
            <a:endParaRPr kumimoji="0" lang="en-US" sz="8800" i="0" u="none" strike="noStrike" normalizeH="0" baseline="0" dirty="0">
              <a:ln w="0"/>
              <a:solidFill>
                <a:schemeClr val="tx1"/>
              </a:solidFill>
              <a:effectLst>
                <a:outerShdw blurRad="50800" dist="38100" dir="2700000" algn="tl" rotWithShape="0">
                  <a:prstClr val="black">
                    <a:alpha val="40000"/>
                  </a:prstClr>
                </a:outerShdw>
              </a:effectLst>
              <a:uFillTx/>
              <a:sym typeface="Arial"/>
            </a:endParaRPr>
          </a:p>
        </p:txBody>
      </p:sp>
      <p:sp>
        <p:nvSpPr>
          <p:cNvPr id="4" name="TextBox 3">
            <a:extLst>
              <a:ext uri="{FF2B5EF4-FFF2-40B4-BE49-F238E27FC236}">
                <a16:creationId xmlns:a16="http://schemas.microsoft.com/office/drawing/2014/main" id="{10EA19E7-C12C-4241-B990-DECF8A0AEB38}"/>
              </a:ext>
            </a:extLst>
          </p:cNvPr>
          <p:cNvSpPr txBox="1"/>
          <p:nvPr/>
        </p:nvSpPr>
        <p:spPr>
          <a:xfrm>
            <a:off x="409903" y="7352403"/>
            <a:ext cx="15166427"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3800" i="1" dirty="0"/>
              <a:t>“It is time to stop thinking we must protect nature and recognize that as much as every other life form on Earth, we </a:t>
            </a:r>
            <a:r>
              <a:rPr lang="en-US" sz="3800" i="1" u="sng" dirty="0"/>
              <a:t>are</a:t>
            </a:r>
            <a:r>
              <a:rPr lang="en-US" sz="3800" i="1" dirty="0"/>
              <a:t> nature."</a:t>
            </a:r>
            <a:endParaRPr kumimoji="0" lang="en-US" sz="3800" b="1" i="1" u="none" strike="noStrike" cap="none" spc="0" normalizeH="0" baseline="0" dirty="0">
              <a:ln>
                <a:noFill/>
              </a:ln>
              <a:solidFill>
                <a:srgbClr val="FFFFFF"/>
              </a:solidFill>
              <a:effectLst/>
              <a:uFillTx/>
              <a:latin typeface="+mn-lt"/>
              <a:ea typeface="+mn-ea"/>
              <a:cs typeface="+mn-cs"/>
              <a:sym typeface="Arial"/>
            </a:endParaRPr>
          </a:p>
        </p:txBody>
      </p:sp>
    </p:spTree>
    <p:extLst>
      <p:ext uri="{BB962C8B-B14F-4D97-AF65-F5344CB8AC3E}">
        <p14:creationId xmlns:p14="http://schemas.microsoft.com/office/powerpoint/2010/main" val="41578796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87" fill="hold"/>
                                        <p:tgtEl>
                                          <p:spTgt spid="3"/>
                                        </p:tgtEl>
                                      </p:cBhvr>
                                    </p:cmd>
                                  </p:childTnLst>
                                </p:cTn>
                              </p:par>
                              <p:par>
                                <p:cTn id="7" presetID="22" presetClass="entr" presetSubtype="8" fill="hold" grpId="0" nodeType="withEffect">
                                  <p:stCondLst>
                                    <p:cond delay="250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wipe(left)">
                                      <p:cBhvr>
                                        <p:cTn id="9" dur="2000"/>
                                        <p:tgtEl>
                                          <p:spTgt spid="2">
                                            <p:txEl>
                                              <p:pRg st="0" end="0"/>
                                            </p:txEl>
                                          </p:spTgt>
                                        </p:tgtEl>
                                      </p:cBhvr>
                                    </p:animEffect>
                                  </p:childTnLst>
                                </p:cTn>
                              </p:par>
                              <p:par>
                                <p:cTn id="10" presetID="22" presetClass="entr" presetSubtype="8" fill="hold" grpId="0" nodeType="withEffect">
                                  <p:stCondLst>
                                    <p:cond delay="250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1000"/>
                                        <p:tgtEl>
                                          <p:spTgt spid="2">
                                            <p:txEl>
                                              <p:pRg st="1" end="1"/>
                                            </p:txEl>
                                          </p:spTgt>
                                        </p:tgtEl>
                                      </p:cBhvr>
                                    </p:animEffect>
                                  </p:childTnLst>
                                </p:cTn>
                              </p:par>
                              <p:par>
                                <p:cTn id="13" presetID="22" presetClass="entr" presetSubtype="8" fill="hold" grpId="0" nodeType="withEffect">
                                  <p:stCondLst>
                                    <p:cond delay="5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uiExpand="1"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2019_TruthInTen_Keynote_USEnglish_Locked.001.jpeg" descr="2019_TruthInTen_Keynote_USEnglish_Locked.001.jpe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9" name="TextBox 8">
            <a:extLst>
              <a:ext uri="{FF2B5EF4-FFF2-40B4-BE49-F238E27FC236}">
                <a16:creationId xmlns:a16="http://schemas.microsoft.com/office/drawing/2014/main" id="{3C2489BB-7215-4D4E-84C8-91F340C1B505}"/>
              </a:ext>
            </a:extLst>
          </p:cNvPr>
          <p:cNvSpPr txBox="1"/>
          <p:nvPr/>
        </p:nvSpPr>
        <p:spPr>
          <a:xfrm>
            <a:off x="349625" y="492764"/>
            <a:ext cx="15464116"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ctr">
              <a:lnSpc>
                <a:spcPct val="150000"/>
              </a:lnSpc>
            </a:pPr>
            <a:r>
              <a:rPr lang="en-US" sz="6000" dirty="0"/>
              <a:t>Join Us to Address the Climate Crisis</a:t>
            </a:r>
            <a:endParaRPr kumimoji="0" lang="en-US" sz="6000" i="1" u="none" strike="noStrike" cap="none" spc="0" normalizeH="0" baseline="0" dirty="0">
              <a:ln>
                <a:noFill/>
              </a:ln>
              <a:solidFill>
                <a:srgbClr val="FFFFFF"/>
              </a:solidFill>
              <a:effectLst/>
              <a:uFillTx/>
              <a:sym typeface="Arial"/>
            </a:endParaRPr>
          </a:p>
        </p:txBody>
      </p:sp>
      <p:sp>
        <p:nvSpPr>
          <p:cNvPr id="11" name="TextBox 10">
            <a:extLst>
              <a:ext uri="{FF2B5EF4-FFF2-40B4-BE49-F238E27FC236}">
                <a16:creationId xmlns:a16="http://schemas.microsoft.com/office/drawing/2014/main" id="{4A74EDF3-9B0D-F542-BE18-C85F6791880B}"/>
              </a:ext>
            </a:extLst>
          </p:cNvPr>
          <p:cNvSpPr txBox="1"/>
          <p:nvPr/>
        </p:nvSpPr>
        <p:spPr>
          <a:xfrm>
            <a:off x="1025632" y="2473115"/>
            <a:ext cx="14204735"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1143000" marR="0" indent="-1143000" defTabSz="457200" rtl="0" fontAlgn="auto" latinLnBrk="0" hangingPunct="0">
              <a:lnSpc>
                <a:spcPct val="150000"/>
              </a:lnSpc>
              <a:spcBef>
                <a:spcPts val="0"/>
              </a:spcBef>
              <a:spcAft>
                <a:spcPts val="0"/>
              </a:spcAft>
              <a:buClrTx/>
              <a:buSzTx/>
              <a:buFontTx/>
              <a:buAutoNum type="arabicPeriod"/>
              <a:tabLst/>
            </a:pPr>
            <a:r>
              <a:rPr lang="en-US" sz="4800" dirty="0"/>
              <a:t>Build agreement /support in your Club</a:t>
            </a:r>
            <a:endParaRPr kumimoji="0" lang="en-US" sz="4800" i="0" u="none" strike="noStrike" cap="none" spc="0" normalizeH="0" baseline="0" dirty="0">
              <a:ln>
                <a:noFill/>
              </a:ln>
              <a:solidFill>
                <a:srgbClr val="FFFFFF"/>
              </a:solidFill>
              <a:effectLst/>
              <a:uFillTx/>
              <a:sym typeface="Arial"/>
            </a:endParaRPr>
          </a:p>
          <a:p>
            <a:pPr marL="1143000" indent="-1143000">
              <a:lnSpc>
                <a:spcPct val="150000"/>
              </a:lnSpc>
              <a:buFontTx/>
              <a:buAutoNum type="arabicPeriod"/>
            </a:pPr>
            <a:r>
              <a:rPr lang="en-US" sz="4800" dirty="0"/>
              <a:t>Set up a Climate Action Team</a:t>
            </a:r>
          </a:p>
          <a:p>
            <a:pPr marL="1143000" indent="-1143000">
              <a:lnSpc>
                <a:spcPct val="150000"/>
              </a:lnSpc>
              <a:buFontTx/>
              <a:buAutoNum type="arabicPeriod"/>
            </a:pPr>
            <a:r>
              <a:rPr lang="en-US" sz="4800" dirty="0"/>
              <a:t>Join ESRAG as an individual member</a:t>
            </a:r>
          </a:p>
          <a:p>
            <a:pPr marL="1143000" indent="-1143000">
              <a:lnSpc>
                <a:spcPct val="150000"/>
              </a:lnSpc>
              <a:buFontTx/>
              <a:buAutoNum type="arabicPeriod"/>
            </a:pPr>
            <a:r>
              <a:rPr lang="en-US" sz="4800" dirty="0"/>
              <a:t>Join the Network as a Team</a:t>
            </a:r>
          </a:p>
          <a:p>
            <a:pPr marL="1143000" indent="-1143000">
              <a:lnSpc>
                <a:spcPct val="150000"/>
              </a:lnSpc>
              <a:buFontTx/>
              <a:buAutoNum type="arabicPeriod"/>
            </a:pPr>
            <a:r>
              <a:rPr lang="en-US" sz="4800" dirty="0">
                <a:solidFill>
                  <a:srgbClr val="FFFF00"/>
                </a:solidFill>
                <a:effectLst>
                  <a:outerShdw blurRad="50800" dist="38100" algn="l" rotWithShape="0">
                    <a:srgbClr val="FFFF00">
                      <a:alpha val="40000"/>
                    </a:srgbClr>
                  </a:outerShdw>
                </a:effectLst>
              </a:rPr>
              <a:t>Share your projects &amp; learn from other clubs</a:t>
            </a:r>
          </a:p>
        </p:txBody>
      </p:sp>
    </p:spTree>
    <p:extLst>
      <p:ext uri="{BB962C8B-B14F-4D97-AF65-F5344CB8AC3E}">
        <p14:creationId xmlns:p14="http://schemas.microsoft.com/office/powerpoint/2010/main" val="40838208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imate Carl Sagan.m4v" descr="Climate Carl Sagan.m4v">
            <a:hlinkClick r:id="" action="ppaction://media"/>
            <a:extLst>
              <a:ext uri="{FF2B5EF4-FFF2-40B4-BE49-F238E27FC236}">
                <a16:creationId xmlns:a16="http://schemas.microsoft.com/office/drawing/2014/main" id="{0A0A45DB-90F7-E049-BE96-AA915ADE63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extLst>
      <p:ext uri="{BB962C8B-B14F-4D97-AF65-F5344CB8AC3E}">
        <p14:creationId xmlns:p14="http://schemas.microsoft.com/office/powerpoint/2010/main" val="4193796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0"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6DF73-43AF-D54D-87E2-B1D444C8093F}"/>
              </a:ext>
            </a:extLst>
          </p:cNvPr>
          <p:cNvSpPr txBox="1"/>
          <p:nvPr/>
        </p:nvSpPr>
        <p:spPr>
          <a:xfrm>
            <a:off x="1190847" y="616266"/>
            <a:ext cx="13899967" cy="75046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6000" i="0" u="none" strike="noStrike" cap="none" spc="0" normalizeH="0" baseline="0" dirty="0">
                <a:ln>
                  <a:noFill/>
                </a:ln>
                <a:solidFill>
                  <a:srgbClr val="FFFFFF"/>
                </a:solidFill>
                <a:effectLst/>
                <a:uFillTx/>
                <a:sym typeface="Arial"/>
              </a:rPr>
              <a:t>As Rotarians and citizens, </a:t>
            </a:r>
            <a:r>
              <a:rPr lang="en-US" sz="6000" dirty="0"/>
              <a:t>take action</a:t>
            </a:r>
            <a:endParaRPr kumimoji="0" lang="en-US" sz="6000" i="0" u="none" strike="noStrike" cap="none" spc="0" normalizeH="0" baseline="0" dirty="0">
              <a:ln>
                <a:noFill/>
              </a:ln>
              <a:solidFill>
                <a:srgbClr val="FFFFFF"/>
              </a:solidFill>
              <a:effectLst/>
              <a:uFillTx/>
              <a:sym typeface="Arial"/>
            </a:endParaRPr>
          </a:p>
          <a:p>
            <a:pPr marL="0" marR="0" indent="0" algn="l" defTabSz="457200" rtl="0" fontAlgn="auto" latinLnBrk="0" hangingPunct="0">
              <a:lnSpc>
                <a:spcPct val="150000"/>
              </a:lnSpc>
              <a:spcBef>
                <a:spcPts val="0"/>
              </a:spcBef>
              <a:spcAft>
                <a:spcPts val="0"/>
              </a:spcAft>
              <a:buClrTx/>
              <a:buSzTx/>
              <a:buFontTx/>
              <a:buNone/>
              <a:tabLst/>
            </a:pPr>
            <a:endParaRPr lang="en-US" sz="3200" dirty="0"/>
          </a:p>
          <a:p>
            <a:pPr marL="0" marR="0" indent="0" algn="l" defTabSz="457200" rtl="0" fontAlgn="auto" latinLnBrk="0" hangingPunct="0">
              <a:lnSpc>
                <a:spcPct val="150000"/>
              </a:lnSpc>
              <a:spcBef>
                <a:spcPts val="0"/>
              </a:spcBef>
              <a:spcAft>
                <a:spcPts val="0"/>
              </a:spcAft>
              <a:buClrTx/>
              <a:buSzTx/>
              <a:buFontTx/>
              <a:buNone/>
              <a:tabLst/>
            </a:pPr>
            <a:r>
              <a:rPr kumimoji="0" lang="en-US" sz="5400" i="0" u="none" strike="noStrike" cap="none" spc="0" normalizeH="0" baseline="0" dirty="0">
                <a:ln>
                  <a:noFill/>
                </a:ln>
                <a:solidFill>
                  <a:srgbClr val="FFFFFF"/>
                </a:solidFill>
                <a:effectLst/>
                <a:uFillTx/>
                <a:sym typeface="Arial"/>
              </a:rPr>
              <a:t>                                    Your </a:t>
            </a:r>
            <a:r>
              <a:rPr kumimoji="0" lang="en-US" sz="5400" i="0" u="none" strike="noStrike" cap="none" spc="0" normalizeH="0" baseline="0" dirty="0">
                <a:ln>
                  <a:noFill/>
                </a:ln>
                <a:solidFill>
                  <a:srgbClr val="FF0000"/>
                </a:solidFill>
                <a:effectLst/>
                <a:uFillTx/>
                <a:sym typeface="Arial"/>
              </a:rPr>
              <a:t>voices</a:t>
            </a:r>
          </a:p>
          <a:p>
            <a:pPr marL="0" marR="0" indent="0" algn="l" defTabSz="457200" rtl="0" fontAlgn="auto" latinLnBrk="0" hangingPunct="0">
              <a:lnSpc>
                <a:spcPct val="150000"/>
              </a:lnSpc>
              <a:spcBef>
                <a:spcPts val="0"/>
              </a:spcBef>
              <a:spcAft>
                <a:spcPts val="0"/>
              </a:spcAft>
              <a:buClrTx/>
              <a:buSzTx/>
              <a:buFontTx/>
              <a:buNone/>
              <a:tabLst/>
            </a:pPr>
            <a:r>
              <a:rPr lang="en-US" sz="5400" dirty="0"/>
              <a:t>                                    Your </a:t>
            </a:r>
            <a:r>
              <a:rPr lang="en-US" sz="5400" dirty="0">
                <a:solidFill>
                  <a:srgbClr val="FF0000"/>
                </a:solidFill>
              </a:rPr>
              <a:t>choices</a:t>
            </a:r>
            <a:endParaRPr kumimoji="0" lang="en-US" sz="5400" i="0" u="none" strike="noStrike" cap="none" spc="0" normalizeH="0" baseline="0" dirty="0">
              <a:ln>
                <a:noFill/>
              </a:ln>
              <a:solidFill>
                <a:srgbClr val="FF0000"/>
              </a:solidFill>
              <a:effectLst/>
              <a:uFillTx/>
              <a:sym typeface="Arial"/>
            </a:endParaRPr>
          </a:p>
          <a:p>
            <a:pPr marL="0" marR="0" indent="0" algn="l" defTabSz="457200" rtl="0" fontAlgn="auto" latinLnBrk="0" hangingPunct="0">
              <a:lnSpc>
                <a:spcPct val="150000"/>
              </a:lnSpc>
              <a:spcBef>
                <a:spcPts val="0"/>
              </a:spcBef>
              <a:spcAft>
                <a:spcPts val="0"/>
              </a:spcAft>
              <a:buClrTx/>
              <a:buSzTx/>
              <a:buFontTx/>
              <a:buNone/>
              <a:tabLst/>
            </a:pPr>
            <a:r>
              <a:rPr lang="en-US" sz="5400" dirty="0"/>
              <a:t>                                    Your </a:t>
            </a:r>
            <a:r>
              <a:rPr lang="en-US" sz="5400" dirty="0">
                <a:solidFill>
                  <a:srgbClr val="FF0000"/>
                </a:solidFill>
              </a:rPr>
              <a:t>club</a:t>
            </a:r>
          </a:p>
          <a:p>
            <a:pPr marL="0" marR="0" indent="0" algn="ctr" defTabSz="457200" rtl="0" fontAlgn="auto" latinLnBrk="0" hangingPunct="0">
              <a:lnSpc>
                <a:spcPct val="150000"/>
              </a:lnSpc>
              <a:spcBef>
                <a:spcPts val="1200"/>
              </a:spcBef>
              <a:spcAft>
                <a:spcPts val="0"/>
              </a:spcAft>
              <a:buClrTx/>
              <a:buSzTx/>
              <a:buFontTx/>
              <a:buNone/>
              <a:tabLst/>
            </a:pPr>
            <a:r>
              <a:rPr kumimoji="0" lang="en-US" sz="5400" i="0" u="none" strike="noStrike" cap="none" spc="0" normalizeH="0" baseline="0" dirty="0">
                <a:ln>
                  <a:noFill/>
                </a:ln>
                <a:solidFill>
                  <a:srgbClr val="FFFFFF"/>
                </a:solidFill>
                <a:effectLst/>
                <a:uFillTx/>
                <a:sym typeface="Arial"/>
              </a:rPr>
              <a:t> </a:t>
            </a:r>
            <a:r>
              <a:rPr kumimoji="0" lang="en-US" sz="6000" i="1" u="none" strike="noStrike" cap="none" spc="0" normalizeH="0" baseline="0" dirty="0">
                <a:ln>
                  <a:noFill/>
                </a:ln>
                <a:solidFill>
                  <a:srgbClr val="FFFFFF"/>
                </a:solidFill>
                <a:effectLst/>
                <a:uFillTx/>
                <a:sym typeface="Arial"/>
              </a:rPr>
              <a:t>As if your world depends</a:t>
            </a:r>
            <a:r>
              <a:rPr kumimoji="0" lang="en-US" sz="6000" i="1" u="none" strike="noStrike" cap="none" spc="0" normalizeH="0" dirty="0">
                <a:ln>
                  <a:noFill/>
                </a:ln>
                <a:solidFill>
                  <a:srgbClr val="FFFFFF"/>
                </a:solidFill>
                <a:effectLst/>
                <a:uFillTx/>
                <a:sym typeface="Arial"/>
              </a:rPr>
              <a:t> on it</a:t>
            </a:r>
            <a:endParaRPr kumimoji="0" lang="en-US" sz="6000" i="1" u="none" strike="noStrike" cap="none" spc="0" normalizeH="0" baseline="0" dirty="0">
              <a:ln>
                <a:noFill/>
              </a:ln>
              <a:solidFill>
                <a:srgbClr val="FFFFFF"/>
              </a:solidFill>
              <a:effectLst/>
              <a:uFillTx/>
              <a:sym typeface="Arial"/>
            </a:endParaRPr>
          </a:p>
        </p:txBody>
      </p:sp>
      <p:pic>
        <p:nvPicPr>
          <p:cNvPr id="5" name="Picture 4">
            <a:extLst>
              <a:ext uri="{FF2B5EF4-FFF2-40B4-BE49-F238E27FC236}">
                <a16:creationId xmlns:a16="http://schemas.microsoft.com/office/drawing/2014/main" id="{D55B34F4-4630-094A-8ECD-1E346D9F8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053" y="2859963"/>
            <a:ext cx="3404633" cy="3381153"/>
          </a:xfrm>
          <a:prstGeom prst="rect">
            <a:avLst/>
          </a:prstGeom>
        </p:spPr>
      </p:pic>
    </p:spTree>
    <p:extLst>
      <p:ext uri="{BB962C8B-B14F-4D97-AF65-F5344CB8AC3E}">
        <p14:creationId xmlns:p14="http://schemas.microsoft.com/office/powerpoint/2010/main" val="2148965802"/>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21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par>
                          <p:cTn id="12" fill="hold">
                            <p:stCondLst>
                              <p:cond delay="3050"/>
                            </p:stCondLst>
                            <p:childTnLst>
                              <p:par>
                                <p:cTn id="13" presetID="22" presetClass="entr" presetSubtype="8" fill="hold" grpId="0" nodeType="afterEffect">
                                  <p:stCondLst>
                                    <p:cond delay="0"/>
                                  </p:stCondLst>
                                  <p:iterate type="lt">
                                    <p:tmPct val="10000"/>
                                  </p:iterate>
                                  <p:childTnLst>
                                    <p:set>
                                      <p:cBhvr>
                                        <p:cTn id="14" dur="1" fill="hold">
                                          <p:stCondLst>
                                            <p:cond delay="0"/>
                                          </p:stCondLst>
                                        </p:cTn>
                                        <p:tgtEl>
                                          <p:spTgt spid="2">
                                            <p:txEl>
                                              <p:pRg st="3" end="3"/>
                                            </p:txEl>
                                          </p:spTgt>
                                        </p:tgtEl>
                                        <p:attrNameLst>
                                          <p:attrName>style.visibility</p:attrName>
                                        </p:attrNameLst>
                                      </p:cBhvr>
                                      <p:to>
                                        <p:strVal val="visible"/>
                                      </p:to>
                                    </p:set>
                                    <p:animEffect transition="in" filter="wipe(left)">
                                      <p:cBhvr>
                                        <p:cTn id="15" dur="500"/>
                                        <p:tgtEl>
                                          <p:spTgt spid="2">
                                            <p:txEl>
                                              <p:pRg st="3" end="3"/>
                                            </p:txEl>
                                          </p:spTgt>
                                        </p:tgtEl>
                                      </p:cBhvr>
                                    </p:animEffect>
                                  </p:childTnLst>
                                </p:cTn>
                              </p:par>
                            </p:childTnLst>
                          </p:cTn>
                        </p:par>
                        <p:par>
                          <p:cTn id="16" fill="hold">
                            <p:stCondLst>
                              <p:cond delay="4050"/>
                            </p:stCondLst>
                            <p:childTnLst>
                              <p:par>
                                <p:cTn id="17" presetID="22" presetClass="entr" presetSubtype="8" fill="hold" grpId="0" nodeType="afterEffect">
                                  <p:stCondLst>
                                    <p:cond delay="0"/>
                                  </p:stCondLst>
                                  <p:iterate type="lt">
                                    <p:tmPct val="10000"/>
                                  </p:iterate>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left)">
                                      <p:cBhvr>
                                        <p:cTn id="19" dur="500"/>
                                        <p:tgtEl>
                                          <p:spTgt spid="2">
                                            <p:txEl>
                                              <p:pRg st="4" end="4"/>
                                            </p:txEl>
                                          </p:spTgt>
                                        </p:tgtEl>
                                      </p:cBhvr>
                                    </p:animEffect>
                                  </p:childTnLst>
                                </p:cTn>
                              </p:par>
                            </p:childTnLst>
                          </p:cTn>
                        </p:par>
                        <p:par>
                          <p:cTn id="20" fill="hold">
                            <p:stCondLst>
                              <p:cond delay="4900"/>
                            </p:stCondLst>
                            <p:childTnLst>
                              <p:par>
                                <p:cTn id="21" presetID="22" presetClass="entr" presetSubtype="8" fill="hold" grpId="0" nodeType="afterEffect">
                                  <p:stCondLst>
                                    <p:cond delay="0"/>
                                  </p:stCondLst>
                                  <p:iterate type="lt">
                                    <p:tmPct val="10000"/>
                                  </p:iterate>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left)">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2019_TruthInTen_Keynote_USEnglish_Locked.058.jpeg" descr="2019_TruthInTen_Keynote_USEnglish_Locked.058.jpeg"/>
          <p:cNvPicPr>
            <a:picLocks noChangeAspect="1"/>
          </p:cNvPicPr>
          <p:nvPr/>
        </p:nvPicPr>
        <p:blipFill>
          <a:blip r:embed="rId3"/>
          <a:stretch>
            <a:fillRect/>
          </a:stretch>
        </p:blipFill>
        <p:spPr>
          <a:xfrm>
            <a:off x="0" y="0"/>
            <a:ext cx="16256000" cy="9144000"/>
          </a:xfrm>
          <a:prstGeom prst="rect">
            <a:avLst/>
          </a:prstGeom>
          <a:ln w="12700">
            <a:miter lim="400000"/>
          </a:ln>
        </p:spPr>
      </p:pic>
    </p:spTree>
    <p:extLst>
      <p:ext uri="{BB962C8B-B14F-4D97-AF65-F5344CB8AC3E}">
        <p14:creationId xmlns:p14="http://schemas.microsoft.com/office/powerpoint/2010/main" val="2401174731"/>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2019_TruthInTen_Keynote_USEnglish_Locked.002.jpeg" descr="2019_TruthInTen_Keynote_USEnglish_Locked.002.jpeg">
            <a:extLst>
              <a:ext uri="{FF2B5EF4-FFF2-40B4-BE49-F238E27FC236}">
                <a16:creationId xmlns:a16="http://schemas.microsoft.com/office/drawing/2014/main" id="{2D445477-BC14-AE4C-97BC-7D2377E5A97E}"/>
              </a:ext>
            </a:extLst>
          </p:cNvPr>
          <p:cNvPicPr>
            <a:picLocks noChangeAspect="1"/>
          </p:cNvPicPr>
          <p:nvPr/>
        </p:nvPicPr>
        <p:blipFill>
          <a:blip r:embed="rId3"/>
          <a:stretch>
            <a:fillRect/>
          </a:stretch>
        </p:blipFill>
        <p:spPr>
          <a:xfrm>
            <a:off x="2883120" y="1503166"/>
            <a:ext cx="10122861" cy="5694109"/>
          </a:xfrm>
          <a:prstGeom prst="rect">
            <a:avLst/>
          </a:prstGeom>
          <a:ln w="12700">
            <a:miter lim="400000"/>
          </a:ln>
        </p:spPr>
      </p:pic>
      <p:pic>
        <p:nvPicPr>
          <p:cNvPr id="13" name="pasted-image.pdf">
            <a:extLst>
              <a:ext uri="{FF2B5EF4-FFF2-40B4-BE49-F238E27FC236}">
                <a16:creationId xmlns:a16="http://schemas.microsoft.com/office/drawing/2014/main" id="{D44E1E15-99F0-404A-A3C6-102E83D1CB23}"/>
              </a:ext>
            </a:extLst>
          </p:cNvPr>
          <p:cNvPicPr/>
          <p:nvPr/>
        </p:nvPicPr>
        <p:blipFill>
          <a:blip r:embed="rId4"/>
          <a:stretch>
            <a:fillRect/>
          </a:stretch>
        </p:blipFill>
        <p:spPr>
          <a:xfrm>
            <a:off x="1732812" y="6361594"/>
            <a:ext cx="4101395" cy="1736440"/>
          </a:xfrm>
          <a:prstGeom prst="rect">
            <a:avLst/>
          </a:prstGeom>
          <a:ln w="12700">
            <a:miter lim="400000"/>
          </a:ln>
        </p:spPr>
      </p:pic>
      <p:sp>
        <p:nvSpPr>
          <p:cNvPr id="15" name="TextBox 14">
            <a:extLst>
              <a:ext uri="{FF2B5EF4-FFF2-40B4-BE49-F238E27FC236}">
                <a16:creationId xmlns:a16="http://schemas.microsoft.com/office/drawing/2014/main" id="{660BD9AB-5DDF-474C-9AFD-CE6F8893CD60}"/>
              </a:ext>
            </a:extLst>
          </p:cNvPr>
          <p:cNvSpPr txBox="1"/>
          <p:nvPr/>
        </p:nvSpPr>
        <p:spPr>
          <a:xfrm>
            <a:off x="946910" y="7701464"/>
            <a:ext cx="5971186"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FFFFFF"/>
                </a:solidFill>
                <a:effectLst/>
                <a:uFillTx/>
                <a:latin typeface="+mn-lt"/>
                <a:ea typeface="+mn-ea"/>
                <a:cs typeface="+mn-cs"/>
                <a:sym typeface="Arial"/>
              </a:rPr>
              <a:t>Thank You for providing data and PPT Materials</a:t>
            </a:r>
          </a:p>
          <a:p>
            <a:pPr marL="0" marR="0" indent="0" algn="ctr" defTabSz="457200" rtl="0" fontAlgn="auto" latinLnBrk="0" hangingPunct="0">
              <a:lnSpc>
                <a:spcPct val="100000"/>
              </a:lnSpc>
              <a:spcBef>
                <a:spcPts val="0"/>
              </a:spcBef>
              <a:spcAft>
                <a:spcPts val="0"/>
              </a:spcAft>
              <a:buClrTx/>
              <a:buSzTx/>
              <a:buFontTx/>
              <a:buNone/>
              <a:tabLst/>
            </a:pPr>
            <a:r>
              <a:rPr lang="en-US" sz="2400" b="0" dirty="0" err="1"/>
              <a:t>www.climaterealityproject.org</a:t>
            </a:r>
            <a:endParaRPr kumimoji="0" lang="en-US" sz="2400" b="0" i="0" u="none" strike="noStrike" cap="none" spc="0" normalizeH="0" baseline="0" dirty="0">
              <a:ln>
                <a:noFill/>
              </a:ln>
              <a:solidFill>
                <a:srgbClr val="FFFFFF"/>
              </a:solidFill>
              <a:effectLst>
                <a:outerShdw blurRad="50800" dist="38100" algn="l" rotWithShape="0">
                  <a:srgbClr val="FFFF00">
                    <a:alpha val="40000"/>
                  </a:srgbClr>
                </a:outerShdw>
              </a:effectLst>
              <a:uFillTx/>
              <a:latin typeface="+mn-lt"/>
              <a:ea typeface="+mn-ea"/>
              <a:cs typeface="+mn-cs"/>
              <a:sym typeface="Arial"/>
            </a:endParaRPr>
          </a:p>
        </p:txBody>
      </p:sp>
      <p:sp>
        <p:nvSpPr>
          <p:cNvPr id="18" name="TextBox 17">
            <a:extLst>
              <a:ext uri="{FF2B5EF4-FFF2-40B4-BE49-F238E27FC236}">
                <a16:creationId xmlns:a16="http://schemas.microsoft.com/office/drawing/2014/main" id="{A8E5B645-38A1-8746-B844-CE7D29FF67ED}"/>
              </a:ext>
            </a:extLst>
          </p:cNvPr>
          <p:cNvSpPr txBox="1"/>
          <p:nvPr/>
        </p:nvSpPr>
        <p:spPr>
          <a:xfrm>
            <a:off x="10266449" y="7334155"/>
            <a:ext cx="5479065" cy="11490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FFFF"/>
                </a:solidFill>
                <a:effectLst/>
                <a:uFillTx/>
                <a:latin typeface="+mn-lt"/>
                <a:ea typeface="+mn-ea"/>
                <a:cs typeface="+mn-cs"/>
                <a:sym typeface="Arial"/>
              </a:rPr>
              <a:t>John </a:t>
            </a:r>
            <a:r>
              <a:rPr lang="en-US" sz="2800" dirty="0"/>
              <a:t>G. </a:t>
            </a:r>
            <a:r>
              <a:rPr kumimoji="0" lang="en-US" sz="2800" b="1" i="0" u="none" strike="noStrike" cap="none" spc="0" normalizeH="0" baseline="0" dirty="0">
                <a:ln>
                  <a:noFill/>
                </a:ln>
                <a:solidFill>
                  <a:srgbClr val="FFFFFF"/>
                </a:solidFill>
                <a:effectLst/>
                <a:uFillTx/>
                <a:latin typeface="+mn-lt"/>
                <a:ea typeface="+mn-ea"/>
                <a:cs typeface="+mn-cs"/>
                <a:sym typeface="Arial"/>
              </a:rPr>
              <a:t>Mathers</a:t>
            </a:r>
          </a:p>
          <a:p>
            <a:pPr marL="0" marR="0" indent="0" algn="ctr" defTabSz="457200" rtl="0" fontAlgn="auto" latinLnBrk="0" hangingPunct="0">
              <a:lnSpc>
                <a:spcPct val="100000"/>
              </a:lnSpc>
              <a:spcBef>
                <a:spcPts val="0"/>
              </a:spcBef>
              <a:spcAft>
                <a:spcPts val="0"/>
              </a:spcAft>
              <a:buClrTx/>
              <a:buSzTx/>
              <a:buFontTx/>
              <a:buNone/>
              <a:tabLst/>
            </a:pPr>
            <a:r>
              <a:rPr lang="en-US" dirty="0"/>
              <a:t>Rotary Club of San Francisco</a:t>
            </a:r>
            <a:endParaRPr kumimoji="0" lang="en-US" sz="2000" b="1" i="0" u="none" strike="noStrike" cap="none" spc="0" normalizeH="0" baseline="0" dirty="0">
              <a:ln>
                <a:noFill/>
              </a:ln>
              <a:solidFill>
                <a:srgbClr val="FFFFFF"/>
              </a:solidFill>
              <a:effectLst/>
              <a:uFillTx/>
              <a:latin typeface="+mn-lt"/>
              <a:ea typeface="+mn-ea"/>
              <a:cs typeface="+mn-cs"/>
              <a:sym typeface="Arial"/>
            </a:endParaRPr>
          </a:p>
          <a:p>
            <a:pPr marL="0" marR="0" indent="0" algn="ctr" defTabSz="457200" rtl="0" fontAlgn="auto" latinLnBrk="0" hangingPunct="0">
              <a:lnSpc>
                <a:spcPct val="100000"/>
              </a:lnSpc>
              <a:spcBef>
                <a:spcPts val="0"/>
              </a:spcBef>
              <a:spcAft>
                <a:spcPts val="0"/>
              </a:spcAft>
              <a:buClrTx/>
              <a:buSzTx/>
              <a:buFontTx/>
              <a:buNone/>
              <a:tabLst/>
            </a:pPr>
            <a:r>
              <a:rPr lang="en-US" dirty="0" err="1">
                <a:solidFill>
                  <a:schemeClr val="tx1"/>
                </a:solidFill>
              </a:rPr>
              <a:t>jgmathersevo@gmail.com</a:t>
            </a:r>
            <a:r>
              <a:rPr lang="en-US" dirty="0">
                <a:solidFill>
                  <a:schemeClr val="tx1"/>
                </a:solidFill>
              </a:rPr>
              <a:t> - 1(415) 720-0165</a:t>
            </a:r>
            <a:endParaRPr kumimoji="0" lang="en-US" sz="2400" b="0" i="0" u="none" strike="noStrike" cap="none" spc="0" normalizeH="0" baseline="0" dirty="0">
              <a:ln>
                <a:noFill/>
              </a:ln>
              <a:solidFill>
                <a:schemeClr val="tx1"/>
              </a:solidFill>
              <a:effectLst>
                <a:outerShdw blurRad="50800" dist="38100" algn="l" rotWithShape="0">
                  <a:srgbClr val="FFFF00">
                    <a:alpha val="40000"/>
                  </a:srgbClr>
                </a:outerShdw>
              </a:effectLst>
              <a:uFillTx/>
              <a:sym typeface="Arial"/>
            </a:endParaRPr>
          </a:p>
        </p:txBody>
      </p:sp>
      <p:pic>
        <p:nvPicPr>
          <p:cNvPr id="7" name="Picture 6">
            <a:extLst>
              <a:ext uri="{FF2B5EF4-FFF2-40B4-BE49-F238E27FC236}">
                <a16:creationId xmlns:a16="http://schemas.microsoft.com/office/drawing/2014/main" id="{1BE46A7D-2F5E-7943-96D0-0BA94CC7A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0463" y="351176"/>
            <a:ext cx="6711035" cy="1295602"/>
          </a:xfrm>
          <a:prstGeom prst="rect">
            <a:avLst/>
          </a:prstGeom>
        </p:spPr>
      </p:pic>
    </p:spTree>
    <p:extLst>
      <p:ext uri="{BB962C8B-B14F-4D97-AF65-F5344CB8AC3E}">
        <p14:creationId xmlns:p14="http://schemas.microsoft.com/office/powerpoint/2010/main" val="609050541"/>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E444-C2CB-DE45-B3D8-A68D07655E89}"/>
              </a:ext>
            </a:extLst>
          </p:cNvPr>
          <p:cNvSpPr>
            <a:spLocks noGrp="1"/>
          </p:cNvSpPr>
          <p:nvPr>
            <p:ph type="title"/>
          </p:nvPr>
        </p:nvSpPr>
        <p:spPr>
          <a:xfrm>
            <a:off x="863600" y="3997960"/>
            <a:ext cx="14528800" cy="787400"/>
          </a:xfrm>
        </p:spPr>
        <p:txBody>
          <a:bodyPr/>
          <a:lstStyle/>
          <a:p>
            <a:pPr algn="ctr"/>
            <a:r>
              <a:rPr lang="en-US" dirty="0"/>
              <a:t>Websites and Emails</a:t>
            </a:r>
            <a:br>
              <a:rPr lang="en-US" dirty="0"/>
            </a:br>
            <a:endParaRPr lang="en-US" dirty="0"/>
          </a:p>
        </p:txBody>
      </p:sp>
    </p:spTree>
    <p:extLst>
      <p:ext uri="{BB962C8B-B14F-4D97-AF65-F5344CB8AC3E}">
        <p14:creationId xmlns:p14="http://schemas.microsoft.com/office/powerpoint/2010/main" val="36757567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limate Climate Since 2500.m4v" descr="Climate Climate Since 2500.m4v">
            <a:hlinkClick r:id="" action="ppaction://media"/>
            <a:extLst>
              <a:ext uri="{FF2B5EF4-FFF2-40B4-BE49-F238E27FC236}">
                <a16:creationId xmlns:a16="http://schemas.microsoft.com/office/drawing/2014/main" id="{74D911DB-2944-E84D-8877-11903F1F15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
        <p:nvSpPr>
          <p:cNvPr id="2" name="Rectangle 1">
            <a:extLst>
              <a:ext uri="{FF2B5EF4-FFF2-40B4-BE49-F238E27FC236}">
                <a16:creationId xmlns:a16="http://schemas.microsoft.com/office/drawing/2014/main" id="{D1515FBF-D239-194F-92C9-786F2DAF53B6}"/>
              </a:ext>
            </a:extLst>
          </p:cNvPr>
          <p:cNvSpPr/>
          <p:nvPr/>
        </p:nvSpPr>
        <p:spPr>
          <a:xfrm>
            <a:off x="7487755" y="8244780"/>
            <a:ext cx="6764993" cy="707886"/>
          </a:xfrm>
          <a:prstGeom prst="rect">
            <a:avLst/>
          </a:prstGeom>
        </p:spPr>
        <p:txBody>
          <a:bodyPr wrap="none">
            <a:spAutoFit/>
          </a:bodyPr>
          <a:lstStyle/>
          <a:p>
            <a:r>
              <a:rPr lang="en-US" sz="4000" dirty="0">
                <a:effectLst>
                  <a:outerShdw blurRad="50800" dist="38100" algn="l" rotWithShape="0">
                    <a:schemeClr val="bg1">
                      <a:lumMod val="50000"/>
                      <a:lumOff val="50000"/>
                      <a:alpha val="40000"/>
                    </a:schemeClr>
                  </a:outerShdw>
                </a:effectLst>
              </a:rPr>
              <a:t>A Future Extinction Event?</a:t>
            </a:r>
          </a:p>
        </p:txBody>
      </p:sp>
    </p:spTree>
    <p:extLst>
      <p:ext uri="{BB962C8B-B14F-4D97-AF65-F5344CB8AC3E}">
        <p14:creationId xmlns:p14="http://schemas.microsoft.com/office/powerpoint/2010/main" val="31093117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5C4FD9-8F17-A147-A8F2-E7A5A54723EE}"/>
              </a:ext>
            </a:extLst>
          </p:cNvPr>
          <p:cNvSpPr txBox="1"/>
          <p:nvPr/>
        </p:nvSpPr>
        <p:spPr>
          <a:xfrm>
            <a:off x="6646956" y="3007980"/>
            <a:ext cx="2462213"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7200" b="1" i="0" u="none" strike="noStrike" cap="none" spc="0" normalizeH="0" baseline="0" dirty="0">
                <a:ln>
                  <a:noFill/>
                </a:ln>
                <a:solidFill>
                  <a:srgbClr val="FFFFFF"/>
                </a:solidFill>
                <a:effectLst/>
                <a:uFillTx/>
                <a:latin typeface="+mn-lt"/>
                <a:ea typeface="+mn-ea"/>
                <a:cs typeface="+mn-cs"/>
                <a:sym typeface="Arial"/>
              </a:rPr>
              <a:t>So …</a:t>
            </a:r>
          </a:p>
        </p:txBody>
      </p:sp>
      <p:sp>
        <p:nvSpPr>
          <p:cNvPr id="5" name="TextBox 4">
            <a:extLst>
              <a:ext uri="{FF2B5EF4-FFF2-40B4-BE49-F238E27FC236}">
                <a16:creationId xmlns:a16="http://schemas.microsoft.com/office/drawing/2014/main" id="{DE203C84-1CC0-6D4F-A191-486F29DABE9F}"/>
              </a:ext>
            </a:extLst>
          </p:cNvPr>
          <p:cNvSpPr txBox="1"/>
          <p:nvPr/>
        </p:nvSpPr>
        <p:spPr>
          <a:xfrm>
            <a:off x="3123558" y="4218568"/>
            <a:ext cx="9509014"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8800" dirty="0"/>
              <a:t>What can We do?</a:t>
            </a:r>
            <a:endParaRPr kumimoji="0" lang="en-US" sz="8800" b="1" i="0" u="none" strike="noStrike" cap="none" spc="0" normalizeH="0" baseline="0" dirty="0">
              <a:ln>
                <a:noFill/>
              </a:ln>
              <a:solidFill>
                <a:srgbClr val="FFFFFF"/>
              </a:solidFill>
              <a:effectLst/>
              <a:uFillTx/>
              <a:latin typeface="+mn-lt"/>
              <a:ea typeface="+mn-ea"/>
              <a:cs typeface="+mn-cs"/>
              <a:sym typeface="Arial"/>
            </a:endParaRPr>
          </a:p>
        </p:txBody>
      </p:sp>
    </p:spTree>
    <p:extLst>
      <p:ext uri="{BB962C8B-B14F-4D97-AF65-F5344CB8AC3E}">
        <p14:creationId xmlns:p14="http://schemas.microsoft.com/office/powerpoint/2010/main" val="4166523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ris">
            <a:hlinkClick r:id="" action="ppaction://media"/>
            <a:extLst>
              <a:ext uri="{FF2B5EF4-FFF2-40B4-BE49-F238E27FC236}">
                <a16:creationId xmlns:a16="http://schemas.microsoft.com/office/drawing/2014/main" id="{262555AF-C04C-44F1-BE94-32D8E66CCB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30" name="Rectangle"/>
          <p:cNvSpPr/>
          <p:nvPr/>
        </p:nvSpPr>
        <p:spPr>
          <a:xfrm>
            <a:off x="-1" y="1219411"/>
            <a:ext cx="16256001" cy="1511301"/>
          </a:xfrm>
          <a:prstGeom prst="rect">
            <a:avLst/>
          </a:prstGeom>
          <a:solidFill>
            <a:srgbClr val="FFFFFF"/>
          </a:solidFill>
          <a:ln w="25400">
            <a:miter lim="400000"/>
          </a:ln>
        </p:spPr>
        <p:txBody>
          <a:bodyPr lIns="38100" tIns="38100" rIns="38100" bIns="38100"/>
          <a:lstStyle/>
          <a:p>
            <a:endParaRPr/>
          </a:p>
        </p:txBody>
      </p:sp>
      <p:pic>
        <p:nvPicPr>
          <p:cNvPr id="7031" name="Screen Shot 2017-06-23 at 7.48.13 PM.png" descr="Screen Shot 2017-06-23 at 7.48.13 PM.png"/>
          <p:cNvPicPr>
            <a:picLocks noChangeAspect="1"/>
          </p:cNvPicPr>
          <p:nvPr/>
        </p:nvPicPr>
        <p:blipFill>
          <a:blip r:embed="rId3"/>
          <a:stretch>
            <a:fillRect/>
          </a:stretch>
        </p:blipFill>
        <p:spPr>
          <a:xfrm>
            <a:off x="3712293" y="1517861"/>
            <a:ext cx="9296401" cy="914401"/>
          </a:xfrm>
          <a:prstGeom prst="rect">
            <a:avLst/>
          </a:prstGeom>
          <a:ln w="12700">
            <a:miter lim="400000"/>
          </a:ln>
        </p:spPr>
      </p:pic>
      <p:sp>
        <p:nvSpPr>
          <p:cNvPr id="7032" name="200+ Cities          9 States…"/>
          <p:cNvSpPr txBox="1"/>
          <p:nvPr/>
        </p:nvSpPr>
        <p:spPr>
          <a:xfrm>
            <a:off x="1429324" y="3538463"/>
            <a:ext cx="13397352" cy="3129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ctr">
              <a:spcBef>
                <a:spcPts val="1000"/>
              </a:spcBef>
              <a:defRPr sz="6000">
                <a:solidFill>
                  <a:srgbClr val="B2C0C0"/>
                </a:solidFill>
              </a:defRPr>
            </a:pPr>
            <a:r>
              <a:rPr lang="en-US" dirty="0"/>
              <a:t>455</a:t>
            </a:r>
            <a:r>
              <a:rPr dirty="0"/>
              <a:t> Cities          </a:t>
            </a:r>
            <a:r>
              <a:rPr lang="en-US" dirty="0"/>
              <a:t>15</a:t>
            </a:r>
            <a:r>
              <a:rPr dirty="0"/>
              <a:t> States</a:t>
            </a:r>
          </a:p>
          <a:p>
            <a:pPr algn="ctr">
              <a:spcBef>
                <a:spcPts val="1000"/>
              </a:spcBef>
              <a:defRPr sz="6000">
                <a:solidFill>
                  <a:srgbClr val="B2C0C0"/>
                </a:solidFill>
              </a:defRPr>
            </a:pPr>
            <a:r>
              <a:rPr lang="en-US" dirty="0"/>
              <a:t>325</a:t>
            </a:r>
            <a:r>
              <a:rPr dirty="0"/>
              <a:t> Colleges and Universities</a:t>
            </a:r>
          </a:p>
          <a:p>
            <a:pPr algn="ctr">
              <a:spcBef>
                <a:spcPts val="1000"/>
              </a:spcBef>
              <a:defRPr sz="6000">
                <a:solidFill>
                  <a:srgbClr val="B2C0C0"/>
                </a:solidFill>
              </a:defRPr>
            </a:pPr>
            <a:r>
              <a:rPr dirty="0"/>
              <a:t>1,7</a:t>
            </a:r>
            <a:r>
              <a:rPr lang="en-US" dirty="0"/>
              <a:t>47</a:t>
            </a:r>
            <a:r>
              <a:rPr dirty="0"/>
              <a:t> Businesses and Investors</a:t>
            </a:r>
          </a:p>
        </p:txBody>
      </p:sp>
      <p:sp>
        <p:nvSpPr>
          <p:cNvPr id="7033" name="All committed to the Paris Climate Agreement"/>
          <p:cNvSpPr txBox="1"/>
          <p:nvPr/>
        </p:nvSpPr>
        <p:spPr>
          <a:xfrm>
            <a:off x="10382" y="7033039"/>
            <a:ext cx="16235236" cy="8915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ctr">
              <a:spcBef>
                <a:spcPts val="1000"/>
              </a:spcBef>
              <a:defRPr sz="5500"/>
            </a:lvl1pPr>
          </a:lstStyle>
          <a:p>
            <a:r>
              <a:t>All committed to the Paris Climate Agreement</a:t>
            </a:r>
          </a:p>
        </p:txBody>
      </p:sp>
    </p:spTree>
    <p:extLst>
      <p:ext uri="{BB962C8B-B14F-4D97-AF65-F5344CB8AC3E}">
        <p14:creationId xmlns:p14="http://schemas.microsoft.com/office/powerpoint/2010/main" val="3505633150"/>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32">
                                            <p:bg/>
                                          </p:spTgt>
                                        </p:tgtEl>
                                        <p:attrNameLst>
                                          <p:attrName>style.visibility</p:attrName>
                                        </p:attrNameLst>
                                      </p:cBhvr>
                                      <p:to>
                                        <p:strVal val="visible"/>
                                      </p:to>
                                    </p:set>
                                    <p:animEffect transition="in" filter="fade">
                                      <p:cBhvr>
                                        <p:cTn id="7" dur="700"/>
                                        <p:tgtEl>
                                          <p:spTgt spid="703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32">
                                            <p:txEl>
                                              <p:pRg st="0" end="0"/>
                                            </p:txEl>
                                          </p:spTgt>
                                        </p:tgtEl>
                                        <p:attrNameLst>
                                          <p:attrName>style.visibility</p:attrName>
                                        </p:attrNameLst>
                                      </p:cBhvr>
                                      <p:to>
                                        <p:strVal val="visible"/>
                                      </p:to>
                                    </p:set>
                                    <p:animEffect transition="in" filter="fade">
                                      <p:cBhvr>
                                        <p:cTn id="10" dur="700"/>
                                        <p:tgtEl>
                                          <p:spTgt spid="7032">
                                            <p:txEl>
                                              <p:pRg st="0" end="0"/>
                                            </p:txEl>
                                          </p:spTgt>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7032">
                                            <p:txEl>
                                              <p:pRg st="1" end="1"/>
                                            </p:txEl>
                                          </p:spTgt>
                                        </p:tgtEl>
                                        <p:attrNameLst>
                                          <p:attrName>style.visibility</p:attrName>
                                        </p:attrNameLst>
                                      </p:cBhvr>
                                      <p:to>
                                        <p:strVal val="visible"/>
                                      </p:to>
                                    </p:set>
                                    <p:animEffect transition="in" filter="fade">
                                      <p:cBhvr>
                                        <p:cTn id="14" dur="700"/>
                                        <p:tgtEl>
                                          <p:spTgt spid="7032">
                                            <p:txEl>
                                              <p:pRg st="1" end="1"/>
                                            </p:txEl>
                                          </p:spTgt>
                                        </p:tgtEl>
                                      </p:cBhvr>
                                    </p:animEffect>
                                  </p:childTnLst>
                                </p:cTn>
                              </p:par>
                            </p:childTnLst>
                          </p:cTn>
                        </p:par>
                        <p:par>
                          <p:cTn id="15" fill="hold">
                            <p:stCondLst>
                              <p:cond delay="1400"/>
                            </p:stCondLst>
                            <p:childTnLst>
                              <p:par>
                                <p:cTn id="16" presetID="10" presetClass="entr" presetSubtype="0" fill="hold" grpId="0" nodeType="afterEffect">
                                  <p:stCondLst>
                                    <p:cond delay="0"/>
                                  </p:stCondLst>
                                  <p:childTnLst>
                                    <p:set>
                                      <p:cBhvr>
                                        <p:cTn id="17" dur="1" fill="hold">
                                          <p:stCondLst>
                                            <p:cond delay="0"/>
                                          </p:stCondLst>
                                        </p:cTn>
                                        <p:tgtEl>
                                          <p:spTgt spid="7032">
                                            <p:txEl>
                                              <p:pRg st="2" end="2"/>
                                            </p:txEl>
                                          </p:spTgt>
                                        </p:tgtEl>
                                        <p:attrNameLst>
                                          <p:attrName>style.visibility</p:attrName>
                                        </p:attrNameLst>
                                      </p:cBhvr>
                                      <p:to>
                                        <p:strVal val="visible"/>
                                      </p:to>
                                    </p:set>
                                    <p:animEffect transition="in" filter="fade">
                                      <p:cBhvr>
                                        <p:cTn id="18" dur="700"/>
                                        <p:tgtEl>
                                          <p:spTgt spid="7032">
                                            <p:txEl>
                                              <p:pRg st="2" end="2"/>
                                            </p:txEl>
                                          </p:spTgt>
                                        </p:tgtEl>
                                      </p:cBhvr>
                                    </p:animEffect>
                                  </p:childTnLst>
                                </p:cTn>
                              </p:par>
                            </p:childTnLst>
                          </p:cTn>
                        </p:par>
                        <p:par>
                          <p:cTn id="19" fill="hold">
                            <p:stCondLst>
                              <p:cond delay="2100"/>
                            </p:stCondLst>
                            <p:childTnLst>
                              <p:par>
                                <p:cTn id="20" presetID="1" presetClass="entr" presetSubtype="0" fill="hold" grpId="0" nodeType="afterEffect">
                                  <p:stCondLst>
                                    <p:cond delay="0"/>
                                  </p:stCondLst>
                                  <p:iterate type="lt">
                                    <p:tmAbs val="20"/>
                                  </p:iterate>
                                  <p:childTnLst>
                                    <p:set>
                                      <p:cBhvr>
                                        <p:cTn id="21" fill="hold"/>
                                        <p:tgtEl>
                                          <p:spTgt spid="7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2" grpId="0" uiExpand="1" build="p" bldLvl="5" animBg="1" advAuto="0"/>
      <p:bldP spid="7033"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73" name="Twenty-four states representing 55% of the American people have formed the United States Climate Alliance"/>
          <p:cNvSpPr txBox="1"/>
          <p:nvPr/>
        </p:nvSpPr>
        <p:spPr>
          <a:xfrm>
            <a:off x="183413" y="342900"/>
            <a:ext cx="15889174" cy="147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defRPr sz="4700"/>
            </a:lvl1pPr>
          </a:lstStyle>
          <a:p>
            <a:r>
              <a:t>Twenty-four states representing 55% of the American people have formed the United States Climate Alliance</a:t>
            </a:r>
          </a:p>
        </p:txBody>
      </p:sp>
      <p:sp>
        <p:nvSpPr>
          <p:cNvPr id="7974" name="California"/>
          <p:cNvSpPr txBox="1"/>
          <p:nvPr/>
        </p:nvSpPr>
        <p:spPr>
          <a:xfrm>
            <a:off x="4484226" y="2362865"/>
            <a:ext cx="2457104" cy="656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000">
                <a:solidFill>
                  <a:srgbClr val="FF1314"/>
                </a:solidFill>
              </a:defRPr>
            </a:lvl1pPr>
          </a:lstStyle>
          <a:p>
            <a:r>
              <a:t>California</a:t>
            </a:r>
          </a:p>
        </p:txBody>
      </p:sp>
      <p:sp>
        <p:nvSpPr>
          <p:cNvPr id="7975" name="Washington"/>
          <p:cNvSpPr txBox="1"/>
          <p:nvPr/>
        </p:nvSpPr>
        <p:spPr>
          <a:xfrm>
            <a:off x="11722872" y="2362865"/>
            <a:ext cx="3001815" cy="656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000">
                <a:solidFill>
                  <a:srgbClr val="FF1314"/>
                </a:solidFill>
              </a:defRPr>
            </a:lvl1pPr>
          </a:lstStyle>
          <a:p>
            <a:r>
              <a:t>Washington</a:t>
            </a:r>
          </a:p>
        </p:txBody>
      </p:sp>
      <p:sp>
        <p:nvSpPr>
          <p:cNvPr id="7976" name="New York"/>
          <p:cNvSpPr txBox="1"/>
          <p:nvPr/>
        </p:nvSpPr>
        <p:spPr>
          <a:xfrm>
            <a:off x="8339294" y="2362865"/>
            <a:ext cx="2382442" cy="656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000">
                <a:solidFill>
                  <a:srgbClr val="FF1314"/>
                </a:solidFill>
              </a:defRPr>
            </a:lvl1pPr>
          </a:lstStyle>
          <a:p>
            <a:r>
              <a:t>New York</a:t>
            </a:r>
          </a:p>
        </p:txBody>
      </p:sp>
      <p:sp>
        <p:nvSpPr>
          <p:cNvPr id="7977" name="Connecticut"/>
          <p:cNvSpPr txBox="1"/>
          <p:nvPr/>
        </p:nvSpPr>
        <p:spPr>
          <a:xfrm>
            <a:off x="4484226" y="3479764"/>
            <a:ext cx="2682548"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Connecticut</a:t>
            </a:r>
          </a:p>
        </p:txBody>
      </p:sp>
      <p:sp>
        <p:nvSpPr>
          <p:cNvPr id="7978" name="Hawaii"/>
          <p:cNvSpPr txBox="1"/>
          <p:nvPr/>
        </p:nvSpPr>
        <p:spPr>
          <a:xfrm>
            <a:off x="11722872" y="3463653"/>
            <a:ext cx="1522463"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Hawaii</a:t>
            </a:r>
          </a:p>
        </p:txBody>
      </p:sp>
      <p:sp>
        <p:nvSpPr>
          <p:cNvPr id="7979" name="Delaware"/>
          <p:cNvSpPr txBox="1"/>
          <p:nvPr/>
        </p:nvSpPr>
        <p:spPr>
          <a:xfrm>
            <a:off x="8339294" y="3463653"/>
            <a:ext cx="2066368"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Delaware</a:t>
            </a:r>
          </a:p>
        </p:txBody>
      </p:sp>
      <p:sp>
        <p:nvSpPr>
          <p:cNvPr id="7980" name="Massachusetts"/>
          <p:cNvSpPr txBox="1"/>
          <p:nvPr/>
        </p:nvSpPr>
        <p:spPr>
          <a:xfrm>
            <a:off x="4484226" y="4150973"/>
            <a:ext cx="3301331"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Massachusetts</a:t>
            </a:r>
          </a:p>
        </p:txBody>
      </p:sp>
      <p:sp>
        <p:nvSpPr>
          <p:cNvPr id="7981" name="Minnesota"/>
          <p:cNvSpPr txBox="1"/>
          <p:nvPr/>
        </p:nvSpPr>
        <p:spPr>
          <a:xfrm>
            <a:off x="11722872" y="4150973"/>
            <a:ext cx="231227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Minnesota</a:t>
            </a:r>
          </a:p>
        </p:txBody>
      </p:sp>
      <p:sp>
        <p:nvSpPr>
          <p:cNvPr id="7982" name="Oregon"/>
          <p:cNvSpPr txBox="1"/>
          <p:nvPr/>
        </p:nvSpPr>
        <p:spPr>
          <a:xfrm>
            <a:off x="8339294" y="4150973"/>
            <a:ext cx="1694794"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Oregon</a:t>
            </a:r>
          </a:p>
        </p:txBody>
      </p:sp>
      <p:sp>
        <p:nvSpPr>
          <p:cNvPr id="7983" name="Rhode Island"/>
          <p:cNvSpPr txBox="1"/>
          <p:nvPr/>
        </p:nvSpPr>
        <p:spPr>
          <a:xfrm>
            <a:off x="4484226" y="4822182"/>
            <a:ext cx="2905015"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Rhode Island</a:t>
            </a:r>
          </a:p>
        </p:txBody>
      </p:sp>
      <p:sp>
        <p:nvSpPr>
          <p:cNvPr id="7984" name="Virginia"/>
          <p:cNvSpPr txBox="1"/>
          <p:nvPr/>
        </p:nvSpPr>
        <p:spPr>
          <a:xfrm>
            <a:off x="11722872" y="4822182"/>
            <a:ext cx="173646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Virginia</a:t>
            </a:r>
          </a:p>
        </p:txBody>
      </p:sp>
      <p:sp>
        <p:nvSpPr>
          <p:cNvPr id="7985" name="Vermont"/>
          <p:cNvSpPr txBox="1"/>
          <p:nvPr/>
        </p:nvSpPr>
        <p:spPr>
          <a:xfrm>
            <a:off x="8339294" y="4822182"/>
            <a:ext cx="1892735"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Vermont</a:t>
            </a:r>
          </a:p>
        </p:txBody>
      </p:sp>
      <p:sp>
        <p:nvSpPr>
          <p:cNvPr id="7986" name="and Puerto Rico"/>
          <p:cNvSpPr txBox="1"/>
          <p:nvPr/>
        </p:nvSpPr>
        <p:spPr>
          <a:xfrm>
            <a:off x="4484226" y="8216900"/>
            <a:ext cx="352249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i="1"/>
            </a:lvl1pPr>
          </a:lstStyle>
          <a:p>
            <a:r>
              <a:t>and Puerto Rico</a:t>
            </a:r>
          </a:p>
        </p:txBody>
      </p:sp>
      <p:sp>
        <p:nvSpPr>
          <p:cNvPr id="7987" name="Line"/>
          <p:cNvSpPr/>
          <p:nvPr/>
        </p:nvSpPr>
        <p:spPr>
          <a:xfrm>
            <a:off x="1010632" y="3303473"/>
            <a:ext cx="13714055" cy="1"/>
          </a:xfrm>
          <a:prstGeom prst="line">
            <a:avLst/>
          </a:prstGeom>
          <a:ln w="25400">
            <a:solidFill>
              <a:srgbClr val="9DA9A9"/>
            </a:solidFill>
            <a:miter lim="400000"/>
          </a:ln>
        </p:spPr>
        <p:txBody>
          <a:bodyPr lIns="0" tIns="0" rIns="0" bIns="0"/>
          <a:lstStyle/>
          <a:p>
            <a:endParaRPr/>
          </a:p>
        </p:txBody>
      </p:sp>
      <p:sp>
        <p:nvSpPr>
          <p:cNvPr id="7988" name="Line"/>
          <p:cNvSpPr/>
          <p:nvPr/>
        </p:nvSpPr>
        <p:spPr>
          <a:xfrm flipV="1">
            <a:off x="3816597" y="2214736"/>
            <a:ext cx="1" cy="6537960"/>
          </a:xfrm>
          <a:prstGeom prst="line">
            <a:avLst/>
          </a:prstGeom>
          <a:ln w="25400">
            <a:solidFill>
              <a:srgbClr val="9DA9A9"/>
            </a:solidFill>
            <a:miter lim="400000"/>
          </a:ln>
        </p:spPr>
        <p:txBody>
          <a:bodyPr lIns="0" tIns="0" rIns="0" bIns="0"/>
          <a:lstStyle/>
          <a:p>
            <a:endParaRPr/>
          </a:p>
        </p:txBody>
      </p:sp>
      <p:sp>
        <p:nvSpPr>
          <p:cNvPr id="7989" name="Founding Members"/>
          <p:cNvSpPr txBox="1"/>
          <p:nvPr/>
        </p:nvSpPr>
        <p:spPr>
          <a:xfrm>
            <a:off x="1345039" y="2214737"/>
            <a:ext cx="1884187" cy="952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3000" b="0">
                <a:solidFill>
                  <a:srgbClr val="B2C0C0"/>
                </a:solidFill>
              </a:defRPr>
            </a:lvl1pPr>
          </a:lstStyle>
          <a:p>
            <a:r>
              <a:t>Founding Members</a:t>
            </a:r>
          </a:p>
        </p:txBody>
      </p:sp>
      <p:sp>
        <p:nvSpPr>
          <p:cNvPr id="7990" name="Additional States"/>
          <p:cNvSpPr txBox="1"/>
          <p:nvPr/>
        </p:nvSpPr>
        <p:spPr>
          <a:xfrm>
            <a:off x="1345039" y="3582344"/>
            <a:ext cx="2033062" cy="952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3000" b="0">
                <a:solidFill>
                  <a:srgbClr val="B2C0C0"/>
                </a:solidFill>
              </a:defRPr>
            </a:lvl1pPr>
          </a:lstStyle>
          <a:p>
            <a:r>
              <a:t>Additional States</a:t>
            </a:r>
          </a:p>
        </p:txBody>
      </p:sp>
      <p:sp>
        <p:nvSpPr>
          <p:cNvPr id="7991" name="North Carolina"/>
          <p:cNvSpPr txBox="1"/>
          <p:nvPr/>
        </p:nvSpPr>
        <p:spPr>
          <a:xfrm>
            <a:off x="4484226" y="5493391"/>
            <a:ext cx="320127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North Carolina</a:t>
            </a:r>
          </a:p>
        </p:txBody>
      </p:sp>
      <p:sp>
        <p:nvSpPr>
          <p:cNvPr id="7992" name="Colorado"/>
          <p:cNvSpPr txBox="1"/>
          <p:nvPr/>
        </p:nvSpPr>
        <p:spPr>
          <a:xfrm>
            <a:off x="8339294" y="5493391"/>
            <a:ext cx="2065066"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Colorado</a:t>
            </a:r>
          </a:p>
        </p:txBody>
      </p:sp>
      <p:sp>
        <p:nvSpPr>
          <p:cNvPr id="7993" name="Maryland"/>
          <p:cNvSpPr txBox="1"/>
          <p:nvPr/>
        </p:nvSpPr>
        <p:spPr>
          <a:xfrm>
            <a:off x="11722872" y="5493391"/>
            <a:ext cx="2065717"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Maryland</a:t>
            </a:r>
          </a:p>
        </p:txBody>
      </p:sp>
      <p:sp>
        <p:nvSpPr>
          <p:cNvPr id="7994" name="New Jersey"/>
          <p:cNvSpPr txBox="1"/>
          <p:nvPr/>
        </p:nvSpPr>
        <p:spPr>
          <a:xfrm>
            <a:off x="4484226" y="6164599"/>
            <a:ext cx="2560788"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New Jersey</a:t>
            </a:r>
          </a:p>
        </p:txBody>
      </p:sp>
      <p:sp>
        <p:nvSpPr>
          <p:cNvPr id="7995" name="Illinois"/>
          <p:cNvSpPr txBox="1"/>
          <p:nvPr/>
        </p:nvSpPr>
        <p:spPr>
          <a:xfrm>
            <a:off x="8339294" y="6164599"/>
            <a:ext cx="1522029"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Illinois</a:t>
            </a:r>
          </a:p>
        </p:txBody>
      </p:sp>
      <p:sp>
        <p:nvSpPr>
          <p:cNvPr id="7996" name="New Mexico"/>
          <p:cNvSpPr txBox="1"/>
          <p:nvPr/>
        </p:nvSpPr>
        <p:spPr>
          <a:xfrm>
            <a:off x="11722872" y="6164599"/>
            <a:ext cx="2658673"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New Mexico</a:t>
            </a:r>
          </a:p>
        </p:txBody>
      </p:sp>
      <p:sp>
        <p:nvSpPr>
          <p:cNvPr id="7997" name="Michigan"/>
          <p:cNvSpPr txBox="1"/>
          <p:nvPr/>
        </p:nvSpPr>
        <p:spPr>
          <a:xfrm>
            <a:off x="4484226" y="6835809"/>
            <a:ext cx="2040540"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Michigan</a:t>
            </a:r>
          </a:p>
        </p:txBody>
      </p:sp>
      <p:sp>
        <p:nvSpPr>
          <p:cNvPr id="7998" name="Wisconsin"/>
          <p:cNvSpPr txBox="1"/>
          <p:nvPr/>
        </p:nvSpPr>
        <p:spPr>
          <a:xfrm>
            <a:off x="8339294" y="6835809"/>
            <a:ext cx="2333112"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Wisconsin</a:t>
            </a:r>
          </a:p>
        </p:txBody>
      </p:sp>
      <p:sp>
        <p:nvSpPr>
          <p:cNvPr id="7999" name="Maine"/>
          <p:cNvSpPr txBox="1"/>
          <p:nvPr/>
        </p:nvSpPr>
        <p:spPr>
          <a:xfrm>
            <a:off x="11722872" y="6835809"/>
            <a:ext cx="1374007" cy="5950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Maine</a:t>
            </a:r>
          </a:p>
        </p:txBody>
      </p:sp>
      <p:sp>
        <p:nvSpPr>
          <p:cNvPr id="8000" name="Nevada"/>
          <p:cNvSpPr txBox="1"/>
          <p:nvPr/>
        </p:nvSpPr>
        <p:spPr>
          <a:xfrm>
            <a:off x="4484226" y="7507017"/>
            <a:ext cx="1695662" cy="595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Nevada</a:t>
            </a:r>
          </a:p>
        </p:txBody>
      </p:sp>
      <p:sp>
        <p:nvSpPr>
          <p:cNvPr id="8001" name="Pennsylvania"/>
          <p:cNvSpPr txBox="1"/>
          <p:nvPr/>
        </p:nvSpPr>
        <p:spPr>
          <a:xfrm>
            <a:off x="8339294" y="7507017"/>
            <a:ext cx="2955585" cy="595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Pennsylvania</a:t>
            </a:r>
          </a:p>
        </p:txBody>
      </p:sp>
      <p:sp>
        <p:nvSpPr>
          <p:cNvPr id="8002" name="Montana"/>
          <p:cNvSpPr txBox="1"/>
          <p:nvPr/>
        </p:nvSpPr>
        <p:spPr>
          <a:xfrm>
            <a:off x="11722872" y="7507017"/>
            <a:ext cx="1941570" cy="595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3500"/>
            </a:lvl1pPr>
          </a:lstStyle>
          <a:p>
            <a:r>
              <a:t>Montana</a:t>
            </a:r>
          </a:p>
        </p:txBody>
      </p:sp>
    </p:spTree>
    <p:extLst>
      <p:ext uri="{BB962C8B-B14F-4D97-AF65-F5344CB8AC3E}">
        <p14:creationId xmlns:p14="http://schemas.microsoft.com/office/powerpoint/2010/main" val="2231353140"/>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7973">
                                            <p:txEl>
                                              <p:charRg st="4294967295" end="4294967295"/>
                                            </p:txEl>
                                          </p:spTgt>
                                        </p:tgtEl>
                                        <p:attrNameLst>
                                          <p:attrName>style.visibility</p:attrName>
                                        </p:attrNameLst>
                                      </p:cBhvr>
                                      <p:to>
                                        <p:strVal val="visible"/>
                                      </p:to>
                                    </p:set>
                                  </p:childTnLst>
                                </p:cTn>
                              </p:par>
                            </p:childTnLst>
                          </p:cTn>
                        </p:par>
                        <p:par>
                          <p:cTn id="7" fill="hold">
                            <p:stCondLst>
                              <p:cond delay="1800"/>
                            </p:stCondLst>
                            <p:childTnLst>
                              <p:par>
                                <p:cTn id="8" presetID="10" presetClass="entr" presetSubtype="0" fill="hold" grpId="0" nodeType="afterEffect">
                                  <p:stCondLst>
                                    <p:cond delay="400"/>
                                  </p:stCondLst>
                                  <p:childTnLst>
                                    <p:set>
                                      <p:cBhvr>
                                        <p:cTn id="9" dur="1" fill="hold">
                                          <p:stCondLst>
                                            <p:cond delay="0"/>
                                          </p:stCondLst>
                                        </p:cTn>
                                        <p:tgtEl>
                                          <p:spTgt spid="7989"/>
                                        </p:tgtEl>
                                        <p:attrNameLst>
                                          <p:attrName>style.visibility</p:attrName>
                                        </p:attrNameLst>
                                      </p:cBhvr>
                                      <p:to>
                                        <p:strVal val="visible"/>
                                      </p:to>
                                    </p:set>
                                    <p:animEffect transition="in" filter="fade">
                                      <p:cBhvr>
                                        <p:cTn id="10" dur="1000"/>
                                        <p:tgtEl>
                                          <p:spTgt spid="7989"/>
                                        </p:tgtEl>
                                      </p:cBhvr>
                                    </p:animEffect>
                                  </p:childTnLst>
                                </p:cTn>
                              </p:par>
                            </p:childTnLst>
                          </p:cTn>
                        </p:par>
                        <p:par>
                          <p:cTn id="11" fill="hold">
                            <p:stCondLst>
                              <p:cond delay="3200"/>
                            </p:stCondLst>
                            <p:childTnLst>
                              <p:par>
                                <p:cTn id="12" presetID="10" presetClass="entr" presetSubtype="0" fill="hold" grpId="0" nodeType="afterEffect">
                                  <p:stCondLst>
                                    <p:cond delay="0"/>
                                  </p:stCondLst>
                                  <p:childTnLst>
                                    <p:set>
                                      <p:cBhvr>
                                        <p:cTn id="13" dur="1" fill="hold">
                                          <p:stCondLst>
                                            <p:cond delay="0"/>
                                          </p:stCondLst>
                                        </p:cTn>
                                        <p:tgtEl>
                                          <p:spTgt spid="7988"/>
                                        </p:tgtEl>
                                        <p:attrNameLst>
                                          <p:attrName>style.visibility</p:attrName>
                                        </p:attrNameLst>
                                      </p:cBhvr>
                                      <p:to>
                                        <p:strVal val="visible"/>
                                      </p:to>
                                    </p:set>
                                    <p:animEffect transition="in" filter="fade">
                                      <p:cBhvr>
                                        <p:cTn id="14" dur="700"/>
                                        <p:tgtEl>
                                          <p:spTgt spid="7988"/>
                                        </p:tgtEl>
                                      </p:cBhvr>
                                    </p:animEffect>
                                  </p:childTnLst>
                                </p:cTn>
                              </p:par>
                              <p:par>
                                <p:cTn id="15" presetID="10" presetClass="entr" presetSubtype="0" fill="hold" grpId="0" nodeType="withEffect">
                                  <p:stCondLst>
                                    <p:cond delay="300"/>
                                  </p:stCondLst>
                                  <p:childTnLst>
                                    <p:set>
                                      <p:cBhvr>
                                        <p:cTn id="16" dur="1" fill="hold">
                                          <p:stCondLst>
                                            <p:cond delay="0"/>
                                          </p:stCondLst>
                                        </p:cTn>
                                        <p:tgtEl>
                                          <p:spTgt spid="7974"/>
                                        </p:tgtEl>
                                        <p:attrNameLst>
                                          <p:attrName>style.visibility</p:attrName>
                                        </p:attrNameLst>
                                      </p:cBhvr>
                                      <p:to>
                                        <p:strVal val="visible"/>
                                      </p:to>
                                    </p:set>
                                    <p:animEffect transition="in" filter="fade">
                                      <p:cBhvr>
                                        <p:cTn id="17" dur="500"/>
                                        <p:tgtEl>
                                          <p:spTgt spid="7974"/>
                                        </p:tgtEl>
                                      </p:cBhvr>
                                    </p:animEffect>
                                  </p:childTnLst>
                                </p:cTn>
                              </p:par>
                              <p:par>
                                <p:cTn id="18" presetID="10" presetClass="entr" presetSubtype="0" fill="hold" grpId="0" nodeType="withEffect">
                                  <p:stCondLst>
                                    <p:cond delay="600"/>
                                  </p:stCondLst>
                                  <p:childTnLst>
                                    <p:set>
                                      <p:cBhvr>
                                        <p:cTn id="19" dur="1" fill="hold">
                                          <p:stCondLst>
                                            <p:cond delay="0"/>
                                          </p:stCondLst>
                                        </p:cTn>
                                        <p:tgtEl>
                                          <p:spTgt spid="7976"/>
                                        </p:tgtEl>
                                        <p:attrNameLst>
                                          <p:attrName>style.visibility</p:attrName>
                                        </p:attrNameLst>
                                      </p:cBhvr>
                                      <p:to>
                                        <p:strVal val="visible"/>
                                      </p:to>
                                    </p:set>
                                    <p:animEffect transition="in" filter="fade">
                                      <p:cBhvr>
                                        <p:cTn id="20" dur="500"/>
                                        <p:tgtEl>
                                          <p:spTgt spid="7976"/>
                                        </p:tgtEl>
                                      </p:cBhvr>
                                    </p:animEffect>
                                  </p:childTnLst>
                                </p:cTn>
                              </p:par>
                              <p:par>
                                <p:cTn id="21" presetID="10" presetClass="entr" presetSubtype="0" fill="hold" grpId="0" nodeType="withEffect">
                                  <p:stCondLst>
                                    <p:cond delay="900"/>
                                  </p:stCondLst>
                                  <p:childTnLst>
                                    <p:set>
                                      <p:cBhvr>
                                        <p:cTn id="22" dur="1" fill="hold">
                                          <p:stCondLst>
                                            <p:cond delay="0"/>
                                          </p:stCondLst>
                                        </p:cTn>
                                        <p:tgtEl>
                                          <p:spTgt spid="7975"/>
                                        </p:tgtEl>
                                        <p:attrNameLst>
                                          <p:attrName>style.visibility</p:attrName>
                                        </p:attrNameLst>
                                      </p:cBhvr>
                                      <p:to>
                                        <p:strVal val="visible"/>
                                      </p:to>
                                    </p:set>
                                    <p:animEffect transition="in" filter="fade">
                                      <p:cBhvr>
                                        <p:cTn id="23" dur="500"/>
                                        <p:tgtEl>
                                          <p:spTgt spid="7975"/>
                                        </p:tgtEl>
                                      </p:cBhvr>
                                    </p:animEffect>
                                  </p:childTnLst>
                                </p:cTn>
                              </p:par>
                            </p:childTnLst>
                          </p:cTn>
                        </p:par>
                        <p:par>
                          <p:cTn id="24" fill="hold">
                            <p:stCondLst>
                              <p:cond delay="4600"/>
                            </p:stCondLst>
                            <p:childTnLst>
                              <p:par>
                                <p:cTn id="25" presetID="10" presetClass="entr" presetSubtype="0" fill="hold" grpId="0" nodeType="afterEffect">
                                  <p:stCondLst>
                                    <p:cond delay="0"/>
                                  </p:stCondLst>
                                  <p:childTnLst>
                                    <p:set>
                                      <p:cBhvr>
                                        <p:cTn id="26" dur="1" fill="hold">
                                          <p:stCondLst>
                                            <p:cond delay="0"/>
                                          </p:stCondLst>
                                        </p:cTn>
                                        <p:tgtEl>
                                          <p:spTgt spid="7987"/>
                                        </p:tgtEl>
                                        <p:attrNameLst>
                                          <p:attrName>style.visibility</p:attrName>
                                        </p:attrNameLst>
                                      </p:cBhvr>
                                      <p:to>
                                        <p:strVal val="visible"/>
                                      </p:to>
                                    </p:set>
                                    <p:animEffect transition="in" filter="fade">
                                      <p:cBhvr>
                                        <p:cTn id="27" dur="700"/>
                                        <p:tgtEl>
                                          <p:spTgt spid="7987"/>
                                        </p:tgtEl>
                                      </p:cBhvr>
                                    </p:animEffect>
                                  </p:childTnLst>
                                </p:cTn>
                              </p:par>
                            </p:childTnLst>
                          </p:cTn>
                        </p:par>
                        <p:par>
                          <p:cTn id="28" fill="hold">
                            <p:stCondLst>
                              <p:cond delay="5300"/>
                            </p:stCondLst>
                            <p:childTnLst>
                              <p:par>
                                <p:cTn id="29" presetID="10" presetClass="entr" presetSubtype="0" fill="hold" grpId="0" nodeType="afterEffect">
                                  <p:stCondLst>
                                    <p:cond delay="0"/>
                                  </p:stCondLst>
                                  <p:childTnLst>
                                    <p:set>
                                      <p:cBhvr>
                                        <p:cTn id="30" dur="1" fill="hold">
                                          <p:stCondLst>
                                            <p:cond delay="0"/>
                                          </p:stCondLst>
                                        </p:cTn>
                                        <p:tgtEl>
                                          <p:spTgt spid="7990"/>
                                        </p:tgtEl>
                                        <p:attrNameLst>
                                          <p:attrName>style.visibility</p:attrName>
                                        </p:attrNameLst>
                                      </p:cBhvr>
                                      <p:to>
                                        <p:strVal val="visible"/>
                                      </p:to>
                                    </p:set>
                                    <p:animEffect transition="in" filter="fade">
                                      <p:cBhvr>
                                        <p:cTn id="31" dur="1000"/>
                                        <p:tgtEl>
                                          <p:spTgt spid="7990"/>
                                        </p:tgtEl>
                                      </p:cBhvr>
                                    </p:animEffect>
                                  </p:childTnLst>
                                </p:cTn>
                              </p:par>
                            </p:childTnLst>
                          </p:cTn>
                        </p:par>
                        <p:par>
                          <p:cTn id="32" fill="hold">
                            <p:stCondLst>
                              <p:cond delay="6300"/>
                            </p:stCondLst>
                            <p:childTnLst>
                              <p:par>
                                <p:cTn id="33" presetID="10" presetClass="entr" presetSubtype="0" fill="hold" grpId="0" nodeType="afterEffect">
                                  <p:stCondLst>
                                    <p:cond delay="200"/>
                                  </p:stCondLst>
                                  <p:childTnLst>
                                    <p:set>
                                      <p:cBhvr>
                                        <p:cTn id="34" dur="1" fill="hold">
                                          <p:stCondLst>
                                            <p:cond delay="0"/>
                                          </p:stCondLst>
                                        </p:cTn>
                                        <p:tgtEl>
                                          <p:spTgt spid="7977"/>
                                        </p:tgtEl>
                                        <p:attrNameLst>
                                          <p:attrName>style.visibility</p:attrName>
                                        </p:attrNameLst>
                                      </p:cBhvr>
                                      <p:to>
                                        <p:strVal val="visible"/>
                                      </p:to>
                                    </p:set>
                                    <p:animEffect transition="in" filter="fade">
                                      <p:cBhvr>
                                        <p:cTn id="35" dur="500"/>
                                        <p:tgtEl>
                                          <p:spTgt spid="7977"/>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979"/>
                                        </p:tgtEl>
                                        <p:attrNameLst>
                                          <p:attrName>style.visibility</p:attrName>
                                        </p:attrNameLst>
                                      </p:cBhvr>
                                      <p:to>
                                        <p:strVal val="visible"/>
                                      </p:to>
                                    </p:set>
                                    <p:animEffect transition="in" filter="fade">
                                      <p:cBhvr>
                                        <p:cTn id="38" dur="500"/>
                                        <p:tgtEl>
                                          <p:spTgt spid="7979"/>
                                        </p:tgtEl>
                                      </p:cBhvr>
                                    </p:animEffect>
                                  </p:childTnLst>
                                </p:cTn>
                              </p:par>
                              <p:par>
                                <p:cTn id="39" presetID="10" presetClass="entr" presetSubtype="0" fill="hold" grpId="0" nodeType="withEffect">
                                  <p:stCondLst>
                                    <p:cond delay="800"/>
                                  </p:stCondLst>
                                  <p:childTnLst>
                                    <p:set>
                                      <p:cBhvr>
                                        <p:cTn id="40" dur="1" fill="hold">
                                          <p:stCondLst>
                                            <p:cond delay="0"/>
                                          </p:stCondLst>
                                        </p:cTn>
                                        <p:tgtEl>
                                          <p:spTgt spid="7978"/>
                                        </p:tgtEl>
                                        <p:attrNameLst>
                                          <p:attrName>style.visibility</p:attrName>
                                        </p:attrNameLst>
                                      </p:cBhvr>
                                      <p:to>
                                        <p:strVal val="visible"/>
                                      </p:to>
                                    </p:set>
                                    <p:animEffect transition="in" filter="fade">
                                      <p:cBhvr>
                                        <p:cTn id="41" dur="500"/>
                                        <p:tgtEl>
                                          <p:spTgt spid="7978"/>
                                        </p:tgtEl>
                                      </p:cBhvr>
                                    </p:animEffect>
                                  </p:childTnLst>
                                </p:cTn>
                              </p:par>
                              <p:par>
                                <p:cTn id="42" presetID="10" presetClass="entr" presetSubtype="0" fill="hold" grpId="0" nodeType="withEffect">
                                  <p:stCondLst>
                                    <p:cond delay="1100"/>
                                  </p:stCondLst>
                                  <p:childTnLst>
                                    <p:set>
                                      <p:cBhvr>
                                        <p:cTn id="43" dur="1" fill="hold">
                                          <p:stCondLst>
                                            <p:cond delay="0"/>
                                          </p:stCondLst>
                                        </p:cTn>
                                        <p:tgtEl>
                                          <p:spTgt spid="7980"/>
                                        </p:tgtEl>
                                        <p:attrNameLst>
                                          <p:attrName>style.visibility</p:attrName>
                                        </p:attrNameLst>
                                      </p:cBhvr>
                                      <p:to>
                                        <p:strVal val="visible"/>
                                      </p:to>
                                    </p:set>
                                    <p:animEffect transition="in" filter="fade">
                                      <p:cBhvr>
                                        <p:cTn id="44" dur="500"/>
                                        <p:tgtEl>
                                          <p:spTgt spid="7980"/>
                                        </p:tgtEl>
                                      </p:cBhvr>
                                    </p:animEffect>
                                  </p:childTnLst>
                                </p:cTn>
                              </p:par>
                              <p:par>
                                <p:cTn id="45" presetID="10" presetClass="entr" presetSubtype="0" fill="hold" grpId="0" nodeType="withEffect">
                                  <p:stCondLst>
                                    <p:cond delay="1400"/>
                                  </p:stCondLst>
                                  <p:childTnLst>
                                    <p:set>
                                      <p:cBhvr>
                                        <p:cTn id="46" dur="1" fill="hold">
                                          <p:stCondLst>
                                            <p:cond delay="0"/>
                                          </p:stCondLst>
                                        </p:cTn>
                                        <p:tgtEl>
                                          <p:spTgt spid="7982"/>
                                        </p:tgtEl>
                                        <p:attrNameLst>
                                          <p:attrName>style.visibility</p:attrName>
                                        </p:attrNameLst>
                                      </p:cBhvr>
                                      <p:to>
                                        <p:strVal val="visible"/>
                                      </p:to>
                                    </p:set>
                                    <p:animEffect transition="in" filter="fade">
                                      <p:cBhvr>
                                        <p:cTn id="47" dur="500"/>
                                        <p:tgtEl>
                                          <p:spTgt spid="7982"/>
                                        </p:tgtEl>
                                      </p:cBhvr>
                                    </p:animEffect>
                                  </p:childTnLst>
                                </p:cTn>
                              </p:par>
                              <p:par>
                                <p:cTn id="48" presetID="10" presetClass="entr" presetSubtype="0" fill="hold" grpId="0" nodeType="withEffect">
                                  <p:stCondLst>
                                    <p:cond delay="1700"/>
                                  </p:stCondLst>
                                  <p:childTnLst>
                                    <p:set>
                                      <p:cBhvr>
                                        <p:cTn id="49" dur="1" fill="hold">
                                          <p:stCondLst>
                                            <p:cond delay="0"/>
                                          </p:stCondLst>
                                        </p:cTn>
                                        <p:tgtEl>
                                          <p:spTgt spid="7981"/>
                                        </p:tgtEl>
                                        <p:attrNameLst>
                                          <p:attrName>style.visibility</p:attrName>
                                        </p:attrNameLst>
                                      </p:cBhvr>
                                      <p:to>
                                        <p:strVal val="visible"/>
                                      </p:to>
                                    </p:set>
                                    <p:animEffect transition="in" filter="fade">
                                      <p:cBhvr>
                                        <p:cTn id="50" dur="500"/>
                                        <p:tgtEl>
                                          <p:spTgt spid="7981"/>
                                        </p:tgtEl>
                                      </p:cBhvr>
                                    </p:animEffect>
                                  </p:childTnLst>
                                </p:cTn>
                              </p:par>
                              <p:par>
                                <p:cTn id="51" presetID="10" presetClass="entr" presetSubtype="0" fill="hold" grpId="0" nodeType="withEffect">
                                  <p:stCondLst>
                                    <p:cond delay="2000"/>
                                  </p:stCondLst>
                                  <p:childTnLst>
                                    <p:set>
                                      <p:cBhvr>
                                        <p:cTn id="52" dur="1" fill="hold">
                                          <p:stCondLst>
                                            <p:cond delay="0"/>
                                          </p:stCondLst>
                                        </p:cTn>
                                        <p:tgtEl>
                                          <p:spTgt spid="7983"/>
                                        </p:tgtEl>
                                        <p:attrNameLst>
                                          <p:attrName>style.visibility</p:attrName>
                                        </p:attrNameLst>
                                      </p:cBhvr>
                                      <p:to>
                                        <p:strVal val="visible"/>
                                      </p:to>
                                    </p:set>
                                    <p:animEffect transition="in" filter="fade">
                                      <p:cBhvr>
                                        <p:cTn id="53" dur="500"/>
                                        <p:tgtEl>
                                          <p:spTgt spid="7983"/>
                                        </p:tgtEl>
                                      </p:cBhvr>
                                    </p:animEffect>
                                  </p:childTnLst>
                                </p:cTn>
                              </p:par>
                              <p:par>
                                <p:cTn id="54" presetID="10" presetClass="entr" presetSubtype="0" fill="hold" grpId="0" nodeType="withEffect">
                                  <p:stCondLst>
                                    <p:cond delay="2300"/>
                                  </p:stCondLst>
                                  <p:childTnLst>
                                    <p:set>
                                      <p:cBhvr>
                                        <p:cTn id="55" dur="1" fill="hold">
                                          <p:stCondLst>
                                            <p:cond delay="0"/>
                                          </p:stCondLst>
                                        </p:cTn>
                                        <p:tgtEl>
                                          <p:spTgt spid="7985"/>
                                        </p:tgtEl>
                                        <p:attrNameLst>
                                          <p:attrName>style.visibility</p:attrName>
                                        </p:attrNameLst>
                                      </p:cBhvr>
                                      <p:to>
                                        <p:strVal val="visible"/>
                                      </p:to>
                                    </p:set>
                                    <p:animEffect transition="in" filter="fade">
                                      <p:cBhvr>
                                        <p:cTn id="56" dur="500"/>
                                        <p:tgtEl>
                                          <p:spTgt spid="7985"/>
                                        </p:tgtEl>
                                      </p:cBhvr>
                                    </p:animEffect>
                                  </p:childTnLst>
                                </p:cTn>
                              </p:par>
                              <p:par>
                                <p:cTn id="57" presetID="10" presetClass="entr" presetSubtype="0" fill="hold" grpId="0" nodeType="withEffect">
                                  <p:stCondLst>
                                    <p:cond delay="2600"/>
                                  </p:stCondLst>
                                  <p:childTnLst>
                                    <p:set>
                                      <p:cBhvr>
                                        <p:cTn id="58" dur="1" fill="hold">
                                          <p:stCondLst>
                                            <p:cond delay="0"/>
                                          </p:stCondLst>
                                        </p:cTn>
                                        <p:tgtEl>
                                          <p:spTgt spid="7984"/>
                                        </p:tgtEl>
                                        <p:attrNameLst>
                                          <p:attrName>style.visibility</p:attrName>
                                        </p:attrNameLst>
                                      </p:cBhvr>
                                      <p:to>
                                        <p:strVal val="visible"/>
                                      </p:to>
                                    </p:set>
                                    <p:animEffect transition="in" filter="fade">
                                      <p:cBhvr>
                                        <p:cTn id="59" dur="500"/>
                                        <p:tgtEl>
                                          <p:spTgt spid="7984"/>
                                        </p:tgtEl>
                                      </p:cBhvr>
                                    </p:animEffect>
                                  </p:childTnLst>
                                </p:cTn>
                              </p:par>
                              <p:par>
                                <p:cTn id="60" presetID="10" presetClass="entr" presetSubtype="0" fill="hold" grpId="0" nodeType="withEffect">
                                  <p:stCondLst>
                                    <p:cond delay="2900"/>
                                  </p:stCondLst>
                                  <p:childTnLst>
                                    <p:set>
                                      <p:cBhvr>
                                        <p:cTn id="61" dur="1" fill="hold">
                                          <p:stCondLst>
                                            <p:cond delay="0"/>
                                          </p:stCondLst>
                                        </p:cTn>
                                        <p:tgtEl>
                                          <p:spTgt spid="7991"/>
                                        </p:tgtEl>
                                        <p:attrNameLst>
                                          <p:attrName>style.visibility</p:attrName>
                                        </p:attrNameLst>
                                      </p:cBhvr>
                                      <p:to>
                                        <p:strVal val="visible"/>
                                      </p:to>
                                    </p:set>
                                    <p:animEffect transition="in" filter="fade">
                                      <p:cBhvr>
                                        <p:cTn id="62" dur="500"/>
                                        <p:tgtEl>
                                          <p:spTgt spid="7991"/>
                                        </p:tgtEl>
                                      </p:cBhvr>
                                    </p:animEffect>
                                  </p:childTnLst>
                                </p:cTn>
                              </p:par>
                              <p:par>
                                <p:cTn id="63" presetID="10" presetClass="entr" presetSubtype="0" fill="hold" grpId="0" nodeType="withEffect">
                                  <p:stCondLst>
                                    <p:cond delay="3200"/>
                                  </p:stCondLst>
                                  <p:childTnLst>
                                    <p:set>
                                      <p:cBhvr>
                                        <p:cTn id="64" dur="1" fill="hold">
                                          <p:stCondLst>
                                            <p:cond delay="0"/>
                                          </p:stCondLst>
                                        </p:cTn>
                                        <p:tgtEl>
                                          <p:spTgt spid="7992"/>
                                        </p:tgtEl>
                                        <p:attrNameLst>
                                          <p:attrName>style.visibility</p:attrName>
                                        </p:attrNameLst>
                                      </p:cBhvr>
                                      <p:to>
                                        <p:strVal val="visible"/>
                                      </p:to>
                                    </p:set>
                                    <p:animEffect transition="in" filter="fade">
                                      <p:cBhvr>
                                        <p:cTn id="65" dur="500"/>
                                        <p:tgtEl>
                                          <p:spTgt spid="7992"/>
                                        </p:tgtEl>
                                      </p:cBhvr>
                                    </p:animEffect>
                                  </p:childTnLst>
                                </p:cTn>
                              </p:par>
                              <p:par>
                                <p:cTn id="66" presetID="10" presetClass="entr" presetSubtype="0" fill="hold" grpId="0" nodeType="withEffect">
                                  <p:stCondLst>
                                    <p:cond delay="3300"/>
                                  </p:stCondLst>
                                  <p:childTnLst>
                                    <p:set>
                                      <p:cBhvr>
                                        <p:cTn id="67" dur="1" fill="hold">
                                          <p:stCondLst>
                                            <p:cond delay="0"/>
                                          </p:stCondLst>
                                        </p:cTn>
                                        <p:tgtEl>
                                          <p:spTgt spid="7993"/>
                                        </p:tgtEl>
                                        <p:attrNameLst>
                                          <p:attrName>style.visibility</p:attrName>
                                        </p:attrNameLst>
                                      </p:cBhvr>
                                      <p:to>
                                        <p:strVal val="visible"/>
                                      </p:to>
                                    </p:set>
                                    <p:animEffect transition="in" filter="fade">
                                      <p:cBhvr>
                                        <p:cTn id="68" dur="500"/>
                                        <p:tgtEl>
                                          <p:spTgt spid="7993"/>
                                        </p:tgtEl>
                                      </p:cBhvr>
                                    </p:animEffect>
                                  </p:childTnLst>
                                </p:cTn>
                              </p:par>
                              <p:par>
                                <p:cTn id="69" presetID="10" presetClass="entr" presetSubtype="0" fill="hold" grpId="0" nodeType="withEffect">
                                  <p:stCondLst>
                                    <p:cond delay="3600"/>
                                  </p:stCondLst>
                                  <p:childTnLst>
                                    <p:set>
                                      <p:cBhvr>
                                        <p:cTn id="70" dur="1" fill="hold">
                                          <p:stCondLst>
                                            <p:cond delay="0"/>
                                          </p:stCondLst>
                                        </p:cTn>
                                        <p:tgtEl>
                                          <p:spTgt spid="7994"/>
                                        </p:tgtEl>
                                        <p:attrNameLst>
                                          <p:attrName>style.visibility</p:attrName>
                                        </p:attrNameLst>
                                      </p:cBhvr>
                                      <p:to>
                                        <p:strVal val="visible"/>
                                      </p:to>
                                    </p:set>
                                    <p:animEffect transition="in" filter="fade">
                                      <p:cBhvr>
                                        <p:cTn id="71" dur="500"/>
                                        <p:tgtEl>
                                          <p:spTgt spid="7994"/>
                                        </p:tgtEl>
                                      </p:cBhvr>
                                    </p:animEffect>
                                  </p:childTnLst>
                                </p:cTn>
                              </p:par>
                              <p:par>
                                <p:cTn id="72" presetID="10" presetClass="entr" presetSubtype="0" fill="hold" grpId="0" nodeType="withEffect">
                                  <p:stCondLst>
                                    <p:cond delay="3900"/>
                                  </p:stCondLst>
                                  <p:childTnLst>
                                    <p:set>
                                      <p:cBhvr>
                                        <p:cTn id="73" dur="1" fill="hold">
                                          <p:stCondLst>
                                            <p:cond delay="0"/>
                                          </p:stCondLst>
                                        </p:cTn>
                                        <p:tgtEl>
                                          <p:spTgt spid="7995"/>
                                        </p:tgtEl>
                                        <p:attrNameLst>
                                          <p:attrName>style.visibility</p:attrName>
                                        </p:attrNameLst>
                                      </p:cBhvr>
                                      <p:to>
                                        <p:strVal val="visible"/>
                                      </p:to>
                                    </p:set>
                                    <p:animEffect transition="in" filter="fade">
                                      <p:cBhvr>
                                        <p:cTn id="74" dur="500"/>
                                        <p:tgtEl>
                                          <p:spTgt spid="7995"/>
                                        </p:tgtEl>
                                      </p:cBhvr>
                                    </p:animEffect>
                                  </p:childTnLst>
                                </p:cTn>
                              </p:par>
                              <p:par>
                                <p:cTn id="75" presetID="10" presetClass="entr" presetSubtype="0" fill="hold" grpId="0" nodeType="withEffect">
                                  <p:stCondLst>
                                    <p:cond delay="4200"/>
                                  </p:stCondLst>
                                  <p:childTnLst>
                                    <p:set>
                                      <p:cBhvr>
                                        <p:cTn id="76" dur="1" fill="hold">
                                          <p:stCondLst>
                                            <p:cond delay="0"/>
                                          </p:stCondLst>
                                        </p:cTn>
                                        <p:tgtEl>
                                          <p:spTgt spid="7996"/>
                                        </p:tgtEl>
                                        <p:attrNameLst>
                                          <p:attrName>style.visibility</p:attrName>
                                        </p:attrNameLst>
                                      </p:cBhvr>
                                      <p:to>
                                        <p:strVal val="visible"/>
                                      </p:to>
                                    </p:set>
                                    <p:animEffect transition="in" filter="fade">
                                      <p:cBhvr>
                                        <p:cTn id="77" dur="500"/>
                                        <p:tgtEl>
                                          <p:spTgt spid="7996"/>
                                        </p:tgtEl>
                                      </p:cBhvr>
                                    </p:animEffect>
                                  </p:childTnLst>
                                </p:cTn>
                              </p:par>
                              <p:par>
                                <p:cTn id="78" presetID="10" presetClass="entr" presetSubtype="0" fill="hold" grpId="0" nodeType="withEffect">
                                  <p:stCondLst>
                                    <p:cond delay="4500"/>
                                  </p:stCondLst>
                                  <p:childTnLst>
                                    <p:set>
                                      <p:cBhvr>
                                        <p:cTn id="79" dur="1" fill="hold">
                                          <p:stCondLst>
                                            <p:cond delay="0"/>
                                          </p:stCondLst>
                                        </p:cTn>
                                        <p:tgtEl>
                                          <p:spTgt spid="7997"/>
                                        </p:tgtEl>
                                        <p:attrNameLst>
                                          <p:attrName>style.visibility</p:attrName>
                                        </p:attrNameLst>
                                      </p:cBhvr>
                                      <p:to>
                                        <p:strVal val="visible"/>
                                      </p:to>
                                    </p:set>
                                    <p:animEffect transition="in" filter="fade">
                                      <p:cBhvr>
                                        <p:cTn id="80" dur="500"/>
                                        <p:tgtEl>
                                          <p:spTgt spid="7997"/>
                                        </p:tgtEl>
                                      </p:cBhvr>
                                    </p:animEffect>
                                  </p:childTnLst>
                                </p:cTn>
                              </p:par>
                              <p:par>
                                <p:cTn id="81" presetID="10" presetClass="entr" presetSubtype="0" fill="hold" grpId="0" nodeType="withEffect">
                                  <p:stCondLst>
                                    <p:cond delay="4800"/>
                                  </p:stCondLst>
                                  <p:childTnLst>
                                    <p:set>
                                      <p:cBhvr>
                                        <p:cTn id="82" dur="1" fill="hold">
                                          <p:stCondLst>
                                            <p:cond delay="0"/>
                                          </p:stCondLst>
                                        </p:cTn>
                                        <p:tgtEl>
                                          <p:spTgt spid="7998"/>
                                        </p:tgtEl>
                                        <p:attrNameLst>
                                          <p:attrName>style.visibility</p:attrName>
                                        </p:attrNameLst>
                                      </p:cBhvr>
                                      <p:to>
                                        <p:strVal val="visible"/>
                                      </p:to>
                                    </p:set>
                                    <p:animEffect transition="in" filter="fade">
                                      <p:cBhvr>
                                        <p:cTn id="83" dur="500"/>
                                        <p:tgtEl>
                                          <p:spTgt spid="7998"/>
                                        </p:tgtEl>
                                      </p:cBhvr>
                                    </p:animEffect>
                                  </p:childTnLst>
                                </p:cTn>
                              </p:par>
                              <p:par>
                                <p:cTn id="84" presetID="10" presetClass="entr" presetSubtype="0" fill="hold" grpId="0" nodeType="withEffect">
                                  <p:stCondLst>
                                    <p:cond delay="5100"/>
                                  </p:stCondLst>
                                  <p:childTnLst>
                                    <p:set>
                                      <p:cBhvr>
                                        <p:cTn id="85" dur="1" fill="hold">
                                          <p:stCondLst>
                                            <p:cond delay="0"/>
                                          </p:stCondLst>
                                        </p:cTn>
                                        <p:tgtEl>
                                          <p:spTgt spid="7999"/>
                                        </p:tgtEl>
                                        <p:attrNameLst>
                                          <p:attrName>style.visibility</p:attrName>
                                        </p:attrNameLst>
                                      </p:cBhvr>
                                      <p:to>
                                        <p:strVal val="visible"/>
                                      </p:to>
                                    </p:set>
                                    <p:animEffect transition="in" filter="fade">
                                      <p:cBhvr>
                                        <p:cTn id="86" dur="500"/>
                                        <p:tgtEl>
                                          <p:spTgt spid="7999"/>
                                        </p:tgtEl>
                                      </p:cBhvr>
                                    </p:animEffect>
                                  </p:childTnLst>
                                </p:cTn>
                              </p:par>
                              <p:par>
                                <p:cTn id="87" presetID="10" presetClass="entr" presetSubtype="0" fill="hold" grpId="0" nodeType="withEffect">
                                  <p:stCondLst>
                                    <p:cond delay="5400"/>
                                  </p:stCondLst>
                                  <p:childTnLst>
                                    <p:set>
                                      <p:cBhvr>
                                        <p:cTn id="88" dur="1" fill="hold">
                                          <p:stCondLst>
                                            <p:cond delay="0"/>
                                          </p:stCondLst>
                                        </p:cTn>
                                        <p:tgtEl>
                                          <p:spTgt spid="8000"/>
                                        </p:tgtEl>
                                        <p:attrNameLst>
                                          <p:attrName>style.visibility</p:attrName>
                                        </p:attrNameLst>
                                      </p:cBhvr>
                                      <p:to>
                                        <p:strVal val="visible"/>
                                      </p:to>
                                    </p:set>
                                    <p:animEffect transition="in" filter="fade">
                                      <p:cBhvr>
                                        <p:cTn id="89" dur="500"/>
                                        <p:tgtEl>
                                          <p:spTgt spid="8000"/>
                                        </p:tgtEl>
                                      </p:cBhvr>
                                    </p:animEffect>
                                  </p:childTnLst>
                                </p:cTn>
                              </p:par>
                              <p:par>
                                <p:cTn id="90" presetID="10" presetClass="entr" presetSubtype="0" fill="hold" grpId="0" nodeType="withEffect">
                                  <p:stCondLst>
                                    <p:cond delay="5700"/>
                                  </p:stCondLst>
                                  <p:childTnLst>
                                    <p:set>
                                      <p:cBhvr>
                                        <p:cTn id="91" dur="1" fill="hold">
                                          <p:stCondLst>
                                            <p:cond delay="0"/>
                                          </p:stCondLst>
                                        </p:cTn>
                                        <p:tgtEl>
                                          <p:spTgt spid="8001"/>
                                        </p:tgtEl>
                                        <p:attrNameLst>
                                          <p:attrName>style.visibility</p:attrName>
                                        </p:attrNameLst>
                                      </p:cBhvr>
                                      <p:to>
                                        <p:strVal val="visible"/>
                                      </p:to>
                                    </p:set>
                                    <p:animEffect transition="in" filter="fade">
                                      <p:cBhvr>
                                        <p:cTn id="92" dur="500"/>
                                        <p:tgtEl>
                                          <p:spTgt spid="8001"/>
                                        </p:tgtEl>
                                      </p:cBhvr>
                                    </p:animEffect>
                                  </p:childTnLst>
                                </p:cTn>
                              </p:par>
                              <p:par>
                                <p:cTn id="93" presetID="10" presetClass="entr" presetSubtype="0" fill="hold" grpId="0" nodeType="withEffect">
                                  <p:stCondLst>
                                    <p:cond delay="6000"/>
                                  </p:stCondLst>
                                  <p:childTnLst>
                                    <p:set>
                                      <p:cBhvr>
                                        <p:cTn id="94" dur="1" fill="hold">
                                          <p:stCondLst>
                                            <p:cond delay="0"/>
                                          </p:stCondLst>
                                        </p:cTn>
                                        <p:tgtEl>
                                          <p:spTgt spid="8002"/>
                                        </p:tgtEl>
                                        <p:attrNameLst>
                                          <p:attrName>style.visibility</p:attrName>
                                        </p:attrNameLst>
                                      </p:cBhvr>
                                      <p:to>
                                        <p:strVal val="visible"/>
                                      </p:to>
                                    </p:set>
                                    <p:animEffect transition="in" filter="fade">
                                      <p:cBhvr>
                                        <p:cTn id="95" dur="500"/>
                                        <p:tgtEl>
                                          <p:spTgt spid="8002"/>
                                        </p:tgtEl>
                                      </p:cBhvr>
                                    </p:animEffect>
                                  </p:childTnLst>
                                </p:cTn>
                              </p:par>
                              <p:par>
                                <p:cTn id="96" presetID="10" presetClass="entr" presetSubtype="0" fill="hold" grpId="0" nodeType="withEffect">
                                  <p:stCondLst>
                                    <p:cond delay="6500"/>
                                  </p:stCondLst>
                                  <p:childTnLst>
                                    <p:set>
                                      <p:cBhvr>
                                        <p:cTn id="97" dur="1" fill="hold">
                                          <p:stCondLst>
                                            <p:cond delay="0"/>
                                          </p:stCondLst>
                                        </p:cTn>
                                        <p:tgtEl>
                                          <p:spTgt spid="7986"/>
                                        </p:tgtEl>
                                        <p:attrNameLst>
                                          <p:attrName>style.visibility</p:attrName>
                                        </p:attrNameLst>
                                      </p:cBhvr>
                                      <p:to>
                                        <p:strVal val="visible"/>
                                      </p:to>
                                    </p:set>
                                    <p:animEffect transition="in" filter="fade">
                                      <p:cBhvr>
                                        <p:cTn id="98" dur="500"/>
                                        <p:tgtEl>
                                          <p:spTgt spid="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3" grpId="0" autoUpdateAnimBg="0" advAuto="0"/>
      <p:bldP spid="7974" grpId="0" animBg="1" advAuto="0"/>
      <p:bldP spid="7975" grpId="0" animBg="1" advAuto="0"/>
      <p:bldP spid="7976" grpId="0" animBg="1" advAuto="0"/>
      <p:bldP spid="7977" grpId="0" animBg="1" advAuto="0"/>
      <p:bldP spid="7978" grpId="0" animBg="1" advAuto="0"/>
      <p:bldP spid="7979" grpId="0" animBg="1" advAuto="0"/>
      <p:bldP spid="7980" grpId="0" animBg="1" advAuto="0"/>
      <p:bldP spid="7981" grpId="0" animBg="1" advAuto="0"/>
      <p:bldP spid="7982" grpId="0" animBg="1" advAuto="0"/>
      <p:bldP spid="7983" grpId="0" animBg="1" advAuto="0"/>
      <p:bldP spid="7984" grpId="0" animBg="1" advAuto="0"/>
      <p:bldP spid="7985" grpId="0" animBg="1" advAuto="0"/>
      <p:bldP spid="7986" grpId="0" animBg="1" advAuto="0"/>
      <p:bldP spid="7987" grpId="0" animBg="1" advAuto="0"/>
      <p:bldP spid="7988" grpId="0" animBg="1" advAuto="0"/>
      <p:bldP spid="7989" grpId="0" animBg="1" advAuto="0"/>
      <p:bldP spid="7990" grpId="0" animBg="1" advAuto="0"/>
      <p:bldP spid="7991" grpId="0" animBg="1" advAuto="0"/>
      <p:bldP spid="7992" grpId="0" animBg="1" advAuto="0"/>
      <p:bldP spid="7993" grpId="0" animBg="1" advAuto="0"/>
      <p:bldP spid="7994" grpId="0" animBg="1" advAuto="0"/>
      <p:bldP spid="7995" grpId="0" animBg="1" advAuto="0"/>
      <p:bldP spid="7996" grpId="0" animBg="1" advAuto="0"/>
      <p:bldP spid="7997" grpId="0" animBg="1" advAuto="0"/>
      <p:bldP spid="7998" grpId="0" animBg="1" advAuto="0"/>
      <p:bldP spid="7999" grpId="0" animBg="1" advAuto="0"/>
      <p:bldP spid="8000" grpId="0" animBg="1" advAuto="0"/>
      <p:bldP spid="8001" grpId="0" animBg="1" advAuto="0"/>
      <p:bldP spid="8002"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99" name="Shape"/>
          <p:cNvSpPr/>
          <p:nvPr/>
        </p:nvSpPr>
        <p:spPr>
          <a:xfrm>
            <a:off x="422548" y="6587011"/>
            <a:ext cx="3015474" cy="2025110"/>
          </a:xfrm>
          <a:custGeom>
            <a:avLst/>
            <a:gdLst/>
            <a:ahLst/>
            <a:cxnLst>
              <a:cxn ang="0">
                <a:pos x="wd2" y="hd2"/>
              </a:cxn>
              <a:cxn ang="5400000">
                <a:pos x="wd2" y="hd2"/>
              </a:cxn>
              <a:cxn ang="10800000">
                <a:pos x="wd2" y="hd2"/>
              </a:cxn>
              <a:cxn ang="16200000">
                <a:pos x="wd2" y="hd2"/>
              </a:cxn>
            </a:cxnLst>
            <a:rect l="0" t="0" r="r" b="b"/>
            <a:pathLst>
              <a:path w="21600" h="21600" extrusionOk="0">
                <a:moveTo>
                  <a:pt x="3106" y="21337"/>
                </a:moveTo>
                <a:lnTo>
                  <a:pt x="3106" y="21337"/>
                </a:lnTo>
                <a:lnTo>
                  <a:pt x="3106" y="21390"/>
                </a:lnTo>
                <a:lnTo>
                  <a:pt x="3035" y="21390"/>
                </a:lnTo>
                <a:lnTo>
                  <a:pt x="3035" y="21390"/>
                </a:lnTo>
                <a:lnTo>
                  <a:pt x="2965" y="21337"/>
                </a:lnTo>
                <a:lnTo>
                  <a:pt x="2859" y="21285"/>
                </a:lnTo>
                <a:lnTo>
                  <a:pt x="2824" y="21232"/>
                </a:lnTo>
                <a:lnTo>
                  <a:pt x="2824" y="21285"/>
                </a:lnTo>
                <a:lnTo>
                  <a:pt x="2824" y="21285"/>
                </a:lnTo>
                <a:lnTo>
                  <a:pt x="2859" y="21390"/>
                </a:lnTo>
                <a:lnTo>
                  <a:pt x="2859" y="21495"/>
                </a:lnTo>
                <a:lnTo>
                  <a:pt x="2753" y="21547"/>
                </a:lnTo>
                <a:lnTo>
                  <a:pt x="2753" y="21547"/>
                </a:lnTo>
                <a:lnTo>
                  <a:pt x="2753" y="21390"/>
                </a:lnTo>
                <a:lnTo>
                  <a:pt x="2788" y="21285"/>
                </a:lnTo>
                <a:lnTo>
                  <a:pt x="2929" y="21074"/>
                </a:lnTo>
                <a:lnTo>
                  <a:pt x="2929" y="21074"/>
                </a:lnTo>
                <a:lnTo>
                  <a:pt x="2859" y="21074"/>
                </a:lnTo>
                <a:lnTo>
                  <a:pt x="2929" y="21127"/>
                </a:lnTo>
                <a:lnTo>
                  <a:pt x="3000" y="21074"/>
                </a:lnTo>
                <a:lnTo>
                  <a:pt x="3000" y="21074"/>
                </a:lnTo>
                <a:lnTo>
                  <a:pt x="3035" y="21022"/>
                </a:lnTo>
                <a:lnTo>
                  <a:pt x="3106" y="20969"/>
                </a:lnTo>
                <a:lnTo>
                  <a:pt x="3106" y="20969"/>
                </a:lnTo>
                <a:lnTo>
                  <a:pt x="3176" y="20864"/>
                </a:lnTo>
                <a:lnTo>
                  <a:pt x="3176" y="20812"/>
                </a:lnTo>
                <a:lnTo>
                  <a:pt x="3282" y="20707"/>
                </a:lnTo>
                <a:lnTo>
                  <a:pt x="3282" y="20707"/>
                </a:lnTo>
                <a:lnTo>
                  <a:pt x="3388" y="20496"/>
                </a:lnTo>
                <a:lnTo>
                  <a:pt x="3565" y="20391"/>
                </a:lnTo>
                <a:lnTo>
                  <a:pt x="3918" y="20181"/>
                </a:lnTo>
                <a:lnTo>
                  <a:pt x="3918" y="20181"/>
                </a:lnTo>
                <a:lnTo>
                  <a:pt x="3918" y="20181"/>
                </a:lnTo>
                <a:lnTo>
                  <a:pt x="3953" y="20181"/>
                </a:lnTo>
                <a:lnTo>
                  <a:pt x="4129" y="20181"/>
                </a:lnTo>
                <a:lnTo>
                  <a:pt x="4129" y="20181"/>
                </a:lnTo>
                <a:lnTo>
                  <a:pt x="4094" y="20286"/>
                </a:lnTo>
                <a:lnTo>
                  <a:pt x="4165" y="20496"/>
                </a:lnTo>
                <a:lnTo>
                  <a:pt x="4165" y="20496"/>
                </a:lnTo>
                <a:lnTo>
                  <a:pt x="4235" y="20496"/>
                </a:lnTo>
                <a:lnTo>
                  <a:pt x="4235" y="20444"/>
                </a:lnTo>
                <a:lnTo>
                  <a:pt x="4271" y="20286"/>
                </a:lnTo>
                <a:lnTo>
                  <a:pt x="4271" y="20286"/>
                </a:lnTo>
                <a:lnTo>
                  <a:pt x="4306" y="20286"/>
                </a:lnTo>
                <a:lnTo>
                  <a:pt x="4482" y="20444"/>
                </a:lnTo>
                <a:lnTo>
                  <a:pt x="4482" y="20444"/>
                </a:lnTo>
                <a:lnTo>
                  <a:pt x="4482" y="20391"/>
                </a:lnTo>
                <a:lnTo>
                  <a:pt x="4482" y="20391"/>
                </a:lnTo>
                <a:lnTo>
                  <a:pt x="4376" y="20234"/>
                </a:lnTo>
                <a:lnTo>
                  <a:pt x="4341" y="20128"/>
                </a:lnTo>
                <a:lnTo>
                  <a:pt x="4376" y="19971"/>
                </a:lnTo>
                <a:lnTo>
                  <a:pt x="4518" y="19813"/>
                </a:lnTo>
                <a:lnTo>
                  <a:pt x="4729" y="19603"/>
                </a:lnTo>
                <a:lnTo>
                  <a:pt x="4871" y="19445"/>
                </a:lnTo>
                <a:lnTo>
                  <a:pt x="4871" y="19445"/>
                </a:lnTo>
                <a:lnTo>
                  <a:pt x="5188" y="19235"/>
                </a:lnTo>
                <a:lnTo>
                  <a:pt x="5188" y="19235"/>
                </a:lnTo>
                <a:lnTo>
                  <a:pt x="5259" y="19235"/>
                </a:lnTo>
                <a:lnTo>
                  <a:pt x="5400" y="19235"/>
                </a:lnTo>
                <a:lnTo>
                  <a:pt x="5400" y="19235"/>
                </a:lnTo>
                <a:lnTo>
                  <a:pt x="5435" y="19235"/>
                </a:lnTo>
                <a:lnTo>
                  <a:pt x="5435" y="19130"/>
                </a:lnTo>
                <a:lnTo>
                  <a:pt x="5435" y="19025"/>
                </a:lnTo>
                <a:lnTo>
                  <a:pt x="5435" y="19025"/>
                </a:lnTo>
                <a:lnTo>
                  <a:pt x="5435" y="18867"/>
                </a:lnTo>
                <a:lnTo>
                  <a:pt x="5506" y="18762"/>
                </a:lnTo>
                <a:lnTo>
                  <a:pt x="5647" y="18657"/>
                </a:lnTo>
                <a:lnTo>
                  <a:pt x="5647" y="18657"/>
                </a:lnTo>
                <a:lnTo>
                  <a:pt x="5788" y="18447"/>
                </a:lnTo>
                <a:lnTo>
                  <a:pt x="5859" y="18289"/>
                </a:lnTo>
                <a:lnTo>
                  <a:pt x="5965" y="18289"/>
                </a:lnTo>
                <a:lnTo>
                  <a:pt x="5965" y="18289"/>
                </a:lnTo>
                <a:lnTo>
                  <a:pt x="6000" y="18394"/>
                </a:lnTo>
                <a:lnTo>
                  <a:pt x="6071" y="18394"/>
                </a:lnTo>
                <a:lnTo>
                  <a:pt x="6141" y="18394"/>
                </a:lnTo>
                <a:lnTo>
                  <a:pt x="6141" y="18289"/>
                </a:lnTo>
                <a:lnTo>
                  <a:pt x="6141" y="18289"/>
                </a:lnTo>
                <a:lnTo>
                  <a:pt x="6141" y="18394"/>
                </a:lnTo>
                <a:lnTo>
                  <a:pt x="6035" y="18394"/>
                </a:lnTo>
                <a:lnTo>
                  <a:pt x="6035" y="18394"/>
                </a:lnTo>
                <a:lnTo>
                  <a:pt x="6035" y="18289"/>
                </a:lnTo>
                <a:lnTo>
                  <a:pt x="6035" y="18236"/>
                </a:lnTo>
                <a:lnTo>
                  <a:pt x="5965" y="18026"/>
                </a:lnTo>
                <a:lnTo>
                  <a:pt x="5965" y="18026"/>
                </a:lnTo>
                <a:lnTo>
                  <a:pt x="6000" y="17921"/>
                </a:lnTo>
                <a:lnTo>
                  <a:pt x="6000" y="17816"/>
                </a:lnTo>
                <a:lnTo>
                  <a:pt x="6000" y="17816"/>
                </a:lnTo>
                <a:lnTo>
                  <a:pt x="6000" y="17658"/>
                </a:lnTo>
                <a:lnTo>
                  <a:pt x="6035" y="17553"/>
                </a:lnTo>
                <a:lnTo>
                  <a:pt x="6141" y="17448"/>
                </a:lnTo>
                <a:lnTo>
                  <a:pt x="6247" y="17553"/>
                </a:lnTo>
                <a:lnTo>
                  <a:pt x="6247" y="17553"/>
                </a:lnTo>
                <a:lnTo>
                  <a:pt x="6176" y="17448"/>
                </a:lnTo>
                <a:lnTo>
                  <a:pt x="6071" y="17553"/>
                </a:lnTo>
                <a:lnTo>
                  <a:pt x="6071" y="17553"/>
                </a:lnTo>
                <a:lnTo>
                  <a:pt x="6000" y="17291"/>
                </a:lnTo>
                <a:lnTo>
                  <a:pt x="6035" y="17133"/>
                </a:lnTo>
                <a:lnTo>
                  <a:pt x="6071" y="17080"/>
                </a:lnTo>
                <a:lnTo>
                  <a:pt x="6176" y="17028"/>
                </a:lnTo>
                <a:lnTo>
                  <a:pt x="6176" y="17028"/>
                </a:lnTo>
                <a:lnTo>
                  <a:pt x="6282" y="16818"/>
                </a:lnTo>
                <a:lnTo>
                  <a:pt x="6353" y="16712"/>
                </a:lnTo>
                <a:lnTo>
                  <a:pt x="6388" y="16502"/>
                </a:lnTo>
                <a:lnTo>
                  <a:pt x="6459" y="16397"/>
                </a:lnTo>
                <a:lnTo>
                  <a:pt x="6459" y="16397"/>
                </a:lnTo>
                <a:lnTo>
                  <a:pt x="6424" y="16450"/>
                </a:lnTo>
                <a:lnTo>
                  <a:pt x="6388" y="16502"/>
                </a:lnTo>
                <a:lnTo>
                  <a:pt x="6282" y="16607"/>
                </a:lnTo>
                <a:lnTo>
                  <a:pt x="6282" y="16607"/>
                </a:lnTo>
                <a:lnTo>
                  <a:pt x="6035" y="16818"/>
                </a:lnTo>
                <a:lnTo>
                  <a:pt x="6035" y="16818"/>
                </a:lnTo>
                <a:lnTo>
                  <a:pt x="5859" y="16975"/>
                </a:lnTo>
                <a:lnTo>
                  <a:pt x="5753" y="17028"/>
                </a:lnTo>
                <a:lnTo>
                  <a:pt x="5612" y="16975"/>
                </a:lnTo>
                <a:lnTo>
                  <a:pt x="5612" y="16975"/>
                </a:lnTo>
                <a:lnTo>
                  <a:pt x="5576" y="16870"/>
                </a:lnTo>
                <a:lnTo>
                  <a:pt x="5471" y="16765"/>
                </a:lnTo>
                <a:lnTo>
                  <a:pt x="5471" y="16765"/>
                </a:lnTo>
                <a:lnTo>
                  <a:pt x="5471" y="16712"/>
                </a:lnTo>
                <a:lnTo>
                  <a:pt x="5471" y="16607"/>
                </a:lnTo>
                <a:lnTo>
                  <a:pt x="5506" y="16555"/>
                </a:lnTo>
                <a:lnTo>
                  <a:pt x="5506" y="16555"/>
                </a:lnTo>
                <a:lnTo>
                  <a:pt x="5506" y="16555"/>
                </a:lnTo>
                <a:lnTo>
                  <a:pt x="5612" y="16502"/>
                </a:lnTo>
                <a:lnTo>
                  <a:pt x="5647" y="16502"/>
                </a:lnTo>
                <a:lnTo>
                  <a:pt x="5753" y="16607"/>
                </a:lnTo>
                <a:lnTo>
                  <a:pt x="5753" y="16607"/>
                </a:lnTo>
                <a:lnTo>
                  <a:pt x="5788" y="16607"/>
                </a:lnTo>
                <a:lnTo>
                  <a:pt x="5753" y="16502"/>
                </a:lnTo>
                <a:lnTo>
                  <a:pt x="5753" y="16502"/>
                </a:lnTo>
                <a:lnTo>
                  <a:pt x="5612" y="16450"/>
                </a:lnTo>
                <a:lnTo>
                  <a:pt x="5471" y="16292"/>
                </a:lnTo>
                <a:lnTo>
                  <a:pt x="5471" y="16292"/>
                </a:lnTo>
                <a:lnTo>
                  <a:pt x="5506" y="16450"/>
                </a:lnTo>
                <a:lnTo>
                  <a:pt x="5471" y="16555"/>
                </a:lnTo>
                <a:lnTo>
                  <a:pt x="5471" y="16555"/>
                </a:lnTo>
                <a:lnTo>
                  <a:pt x="5400" y="16712"/>
                </a:lnTo>
                <a:lnTo>
                  <a:pt x="5329" y="16712"/>
                </a:lnTo>
                <a:lnTo>
                  <a:pt x="5329" y="16555"/>
                </a:lnTo>
                <a:lnTo>
                  <a:pt x="5329" y="16555"/>
                </a:lnTo>
                <a:lnTo>
                  <a:pt x="5294" y="16765"/>
                </a:lnTo>
                <a:lnTo>
                  <a:pt x="5294" y="16870"/>
                </a:lnTo>
                <a:lnTo>
                  <a:pt x="5294" y="17028"/>
                </a:lnTo>
                <a:lnTo>
                  <a:pt x="5294" y="17028"/>
                </a:lnTo>
                <a:lnTo>
                  <a:pt x="5329" y="17238"/>
                </a:lnTo>
                <a:lnTo>
                  <a:pt x="5329" y="17291"/>
                </a:lnTo>
                <a:lnTo>
                  <a:pt x="5259" y="17291"/>
                </a:lnTo>
                <a:lnTo>
                  <a:pt x="5259" y="17291"/>
                </a:lnTo>
                <a:lnTo>
                  <a:pt x="5188" y="17133"/>
                </a:lnTo>
                <a:lnTo>
                  <a:pt x="5047" y="16975"/>
                </a:lnTo>
                <a:lnTo>
                  <a:pt x="4941" y="16818"/>
                </a:lnTo>
                <a:lnTo>
                  <a:pt x="4871" y="16765"/>
                </a:lnTo>
                <a:lnTo>
                  <a:pt x="4871" y="16765"/>
                </a:lnTo>
                <a:lnTo>
                  <a:pt x="4871" y="16712"/>
                </a:lnTo>
                <a:lnTo>
                  <a:pt x="4871" y="16712"/>
                </a:lnTo>
                <a:lnTo>
                  <a:pt x="4800" y="16607"/>
                </a:lnTo>
                <a:lnTo>
                  <a:pt x="4729" y="16712"/>
                </a:lnTo>
                <a:lnTo>
                  <a:pt x="4694" y="16818"/>
                </a:lnTo>
                <a:lnTo>
                  <a:pt x="4694" y="16818"/>
                </a:lnTo>
                <a:lnTo>
                  <a:pt x="4659" y="16712"/>
                </a:lnTo>
                <a:lnTo>
                  <a:pt x="4659" y="16712"/>
                </a:lnTo>
                <a:lnTo>
                  <a:pt x="4553" y="16712"/>
                </a:lnTo>
                <a:lnTo>
                  <a:pt x="4482" y="16555"/>
                </a:lnTo>
                <a:lnTo>
                  <a:pt x="4482" y="16555"/>
                </a:lnTo>
                <a:lnTo>
                  <a:pt x="4518" y="16502"/>
                </a:lnTo>
                <a:lnTo>
                  <a:pt x="4518" y="16502"/>
                </a:lnTo>
                <a:lnTo>
                  <a:pt x="4376" y="16502"/>
                </a:lnTo>
                <a:lnTo>
                  <a:pt x="4306" y="16502"/>
                </a:lnTo>
                <a:lnTo>
                  <a:pt x="4165" y="16555"/>
                </a:lnTo>
                <a:lnTo>
                  <a:pt x="4094" y="16712"/>
                </a:lnTo>
                <a:lnTo>
                  <a:pt x="3953" y="16765"/>
                </a:lnTo>
                <a:lnTo>
                  <a:pt x="3953" y="16765"/>
                </a:lnTo>
                <a:lnTo>
                  <a:pt x="3918" y="16818"/>
                </a:lnTo>
                <a:lnTo>
                  <a:pt x="3882" y="16870"/>
                </a:lnTo>
                <a:lnTo>
                  <a:pt x="3812" y="16975"/>
                </a:lnTo>
                <a:lnTo>
                  <a:pt x="3776" y="17028"/>
                </a:lnTo>
                <a:lnTo>
                  <a:pt x="3776" y="17028"/>
                </a:lnTo>
                <a:lnTo>
                  <a:pt x="3706" y="17080"/>
                </a:lnTo>
                <a:lnTo>
                  <a:pt x="3706" y="17080"/>
                </a:lnTo>
                <a:lnTo>
                  <a:pt x="3600" y="17028"/>
                </a:lnTo>
                <a:lnTo>
                  <a:pt x="3494" y="17028"/>
                </a:lnTo>
                <a:lnTo>
                  <a:pt x="3494" y="17028"/>
                </a:lnTo>
                <a:lnTo>
                  <a:pt x="3529" y="16975"/>
                </a:lnTo>
                <a:lnTo>
                  <a:pt x="3600" y="16870"/>
                </a:lnTo>
                <a:lnTo>
                  <a:pt x="3706" y="16818"/>
                </a:lnTo>
                <a:lnTo>
                  <a:pt x="3706" y="16818"/>
                </a:lnTo>
                <a:lnTo>
                  <a:pt x="3706" y="16765"/>
                </a:lnTo>
                <a:lnTo>
                  <a:pt x="3706" y="16765"/>
                </a:lnTo>
                <a:lnTo>
                  <a:pt x="3671" y="16555"/>
                </a:lnTo>
                <a:lnTo>
                  <a:pt x="3671" y="16502"/>
                </a:lnTo>
                <a:lnTo>
                  <a:pt x="3776" y="16397"/>
                </a:lnTo>
                <a:lnTo>
                  <a:pt x="3776" y="16397"/>
                </a:lnTo>
                <a:lnTo>
                  <a:pt x="3671" y="16397"/>
                </a:lnTo>
                <a:lnTo>
                  <a:pt x="3565" y="16450"/>
                </a:lnTo>
                <a:lnTo>
                  <a:pt x="3565" y="16450"/>
                </a:lnTo>
                <a:lnTo>
                  <a:pt x="3494" y="16239"/>
                </a:lnTo>
                <a:lnTo>
                  <a:pt x="3529" y="16134"/>
                </a:lnTo>
                <a:lnTo>
                  <a:pt x="3600" y="16029"/>
                </a:lnTo>
                <a:lnTo>
                  <a:pt x="3671" y="15924"/>
                </a:lnTo>
                <a:lnTo>
                  <a:pt x="3671" y="15924"/>
                </a:lnTo>
                <a:lnTo>
                  <a:pt x="3565" y="15714"/>
                </a:lnTo>
                <a:lnTo>
                  <a:pt x="3424" y="15451"/>
                </a:lnTo>
                <a:lnTo>
                  <a:pt x="3424" y="15451"/>
                </a:lnTo>
                <a:lnTo>
                  <a:pt x="3388" y="15188"/>
                </a:lnTo>
                <a:lnTo>
                  <a:pt x="3388" y="15031"/>
                </a:lnTo>
                <a:lnTo>
                  <a:pt x="3388" y="15031"/>
                </a:lnTo>
                <a:lnTo>
                  <a:pt x="3353" y="15083"/>
                </a:lnTo>
                <a:lnTo>
                  <a:pt x="3318" y="15083"/>
                </a:lnTo>
                <a:lnTo>
                  <a:pt x="3318" y="15083"/>
                </a:lnTo>
                <a:lnTo>
                  <a:pt x="3318" y="14873"/>
                </a:lnTo>
                <a:lnTo>
                  <a:pt x="3353" y="14715"/>
                </a:lnTo>
                <a:lnTo>
                  <a:pt x="3565" y="14453"/>
                </a:lnTo>
                <a:lnTo>
                  <a:pt x="3565" y="14453"/>
                </a:lnTo>
                <a:lnTo>
                  <a:pt x="3494" y="14505"/>
                </a:lnTo>
                <a:lnTo>
                  <a:pt x="3494" y="14453"/>
                </a:lnTo>
                <a:lnTo>
                  <a:pt x="3388" y="14347"/>
                </a:lnTo>
                <a:lnTo>
                  <a:pt x="3388" y="14347"/>
                </a:lnTo>
                <a:lnTo>
                  <a:pt x="3388" y="14505"/>
                </a:lnTo>
                <a:lnTo>
                  <a:pt x="3282" y="14715"/>
                </a:lnTo>
                <a:lnTo>
                  <a:pt x="3176" y="14873"/>
                </a:lnTo>
                <a:lnTo>
                  <a:pt x="3176" y="15031"/>
                </a:lnTo>
                <a:lnTo>
                  <a:pt x="3176" y="15031"/>
                </a:lnTo>
                <a:lnTo>
                  <a:pt x="3282" y="15136"/>
                </a:lnTo>
                <a:lnTo>
                  <a:pt x="3282" y="15188"/>
                </a:lnTo>
                <a:lnTo>
                  <a:pt x="3212" y="15293"/>
                </a:lnTo>
                <a:lnTo>
                  <a:pt x="3141" y="15346"/>
                </a:lnTo>
                <a:lnTo>
                  <a:pt x="2965" y="15399"/>
                </a:lnTo>
                <a:lnTo>
                  <a:pt x="2576" y="15556"/>
                </a:lnTo>
                <a:lnTo>
                  <a:pt x="2329" y="15556"/>
                </a:lnTo>
                <a:lnTo>
                  <a:pt x="2329" y="15556"/>
                </a:lnTo>
                <a:lnTo>
                  <a:pt x="2259" y="15399"/>
                </a:lnTo>
                <a:lnTo>
                  <a:pt x="2259" y="15346"/>
                </a:lnTo>
                <a:lnTo>
                  <a:pt x="2329" y="15293"/>
                </a:lnTo>
                <a:lnTo>
                  <a:pt x="2329" y="15293"/>
                </a:lnTo>
                <a:lnTo>
                  <a:pt x="2188" y="15188"/>
                </a:lnTo>
                <a:lnTo>
                  <a:pt x="2082" y="15083"/>
                </a:lnTo>
                <a:lnTo>
                  <a:pt x="2012" y="14978"/>
                </a:lnTo>
                <a:lnTo>
                  <a:pt x="2012" y="14873"/>
                </a:lnTo>
                <a:lnTo>
                  <a:pt x="2012" y="14873"/>
                </a:lnTo>
                <a:lnTo>
                  <a:pt x="1976" y="14978"/>
                </a:lnTo>
                <a:lnTo>
                  <a:pt x="1906" y="14978"/>
                </a:lnTo>
                <a:lnTo>
                  <a:pt x="1835" y="14873"/>
                </a:lnTo>
                <a:lnTo>
                  <a:pt x="1800" y="14768"/>
                </a:lnTo>
                <a:lnTo>
                  <a:pt x="1800" y="14715"/>
                </a:lnTo>
                <a:lnTo>
                  <a:pt x="1800" y="14715"/>
                </a:lnTo>
                <a:lnTo>
                  <a:pt x="1800" y="14715"/>
                </a:lnTo>
                <a:lnTo>
                  <a:pt x="1659" y="14715"/>
                </a:lnTo>
                <a:lnTo>
                  <a:pt x="1659" y="14715"/>
                </a:lnTo>
                <a:lnTo>
                  <a:pt x="1659" y="14558"/>
                </a:lnTo>
                <a:lnTo>
                  <a:pt x="1694" y="14505"/>
                </a:lnTo>
                <a:lnTo>
                  <a:pt x="1765" y="14453"/>
                </a:lnTo>
                <a:lnTo>
                  <a:pt x="1835" y="14347"/>
                </a:lnTo>
                <a:lnTo>
                  <a:pt x="1835" y="14347"/>
                </a:lnTo>
                <a:lnTo>
                  <a:pt x="1835" y="14295"/>
                </a:lnTo>
                <a:lnTo>
                  <a:pt x="1835" y="14242"/>
                </a:lnTo>
                <a:lnTo>
                  <a:pt x="1835" y="14242"/>
                </a:lnTo>
                <a:lnTo>
                  <a:pt x="1835" y="14190"/>
                </a:lnTo>
                <a:lnTo>
                  <a:pt x="1871" y="14190"/>
                </a:lnTo>
                <a:lnTo>
                  <a:pt x="1976" y="14190"/>
                </a:lnTo>
                <a:lnTo>
                  <a:pt x="1976" y="14190"/>
                </a:lnTo>
                <a:lnTo>
                  <a:pt x="2012" y="14242"/>
                </a:lnTo>
                <a:lnTo>
                  <a:pt x="2047" y="14295"/>
                </a:lnTo>
                <a:lnTo>
                  <a:pt x="2082" y="14295"/>
                </a:lnTo>
                <a:lnTo>
                  <a:pt x="2188" y="14347"/>
                </a:lnTo>
                <a:lnTo>
                  <a:pt x="2188" y="14347"/>
                </a:lnTo>
                <a:lnTo>
                  <a:pt x="2224" y="14453"/>
                </a:lnTo>
                <a:lnTo>
                  <a:pt x="2188" y="14505"/>
                </a:lnTo>
                <a:lnTo>
                  <a:pt x="2153" y="14558"/>
                </a:lnTo>
                <a:lnTo>
                  <a:pt x="2153" y="14558"/>
                </a:lnTo>
                <a:lnTo>
                  <a:pt x="2188" y="14558"/>
                </a:lnTo>
                <a:lnTo>
                  <a:pt x="2259" y="14453"/>
                </a:lnTo>
                <a:lnTo>
                  <a:pt x="2329" y="14347"/>
                </a:lnTo>
                <a:lnTo>
                  <a:pt x="2400" y="14295"/>
                </a:lnTo>
                <a:lnTo>
                  <a:pt x="2400" y="14295"/>
                </a:lnTo>
                <a:lnTo>
                  <a:pt x="2435" y="14453"/>
                </a:lnTo>
                <a:lnTo>
                  <a:pt x="2471" y="14558"/>
                </a:lnTo>
                <a:lnTo>
                  <a:pt x="2471" y="14558"/>
                </a:lnTo>
                <a:lnTo>
                  <a:pt x="2612" y="14558"/>
                </a:lnTo>
                <a:lnTo>
                  <a:pt x="2647" y="14505"/>
                </a:lnTo>
                <a:lnTo>
                  <a:pt x="2647" y="14453"/>
                </a:lnTo>
                <a:lnTo>
                  <a:pt x="2647" y="14453"/>
                </a:lnTo>
                <a:lnTo>
                  <a:pt x="2647" y="14295"/>
                </a:lnTo>
                <a:lnTo>
                  <a:pt x="2576" y="14295"/>
                </a:lnTo>
                <a:lnTo>
                  <a:pt x="2471" y="14242"/>
                </a:lnTo>
                <a:lnTo>
                  <a:pt x="2471" y="14242"/>
                </a:lnTo>
                <a:lnTo>
                  <a:pt x="2612" y="14190"/>
                </a:lnTo>
                <a:lnTo>
                  <a:pt x="2612" y="14190"/>
                </a:lnTo>
                <a:lnTo>
                  <a:pt x="2541" y="14137"/>
                </a:lnTo>
                <a:lnTo>
                  <a:pt x="2576" y="14032"/>
                </a:lnTo>
                <a:lnTo>
                  <a:pt x="2576" y="14032"/>
                </a:lnTo>
                <a:lnTo>
                  <a:pt x="2435" y="14137"/>
                </a:lnTo>
                <a:lnTo>
                  <a:pt x="2400" y="14190"/>
                </a:lnTo>
                <a:lnTo>
                  <a:pt x="2329" y="14242"/>
                </a:lnTo>
                <a:lnTo>
                  <a:pt x="2188" y="14242"/>
                </a:lnTo>
                <a:lnTo>
                  <a:pt x="2188" y="14242"/>
                </a:lnTo>
                <a:lnTo>
                  <a:pt x="1906" y="14137"/>
                </a:lnTo>
                <a:lnTo>
                  <a:pt x="1835" y="14137"/>
                </a:lnTo>
                <a:lnTo>
                  <a:pt x="1800" y="14190"/>
                </a:lnTo>
                <a:lnTo>
                  <a:pt x="1800" y="14190"/>
                </a:lnTo>
                <a:lnTo>
                  <a:pt x="1765" y="14032"/>
                </a:lnTo>
                <a:lnTo>
                  <a:pt x="1800" y="13980"/>
                </a:lnTo>
                <a:lnTo>
                  <a:pt x="1906" y="13927"/>
                </a:lnTo>
                <a:lnTo>
                  <a:pt x="1906" y="13927"/>
                </a:lnTo>
                <a:lnTo>
                  <a:pt x="1835" y="13927"/>
                </a:lnTo>
                <a:lnTo>
                  <a:pt x="1800" y="13980"/>
                </a:lnTo>
                <a:lnTo>
                  <a:pt x="1800" y="13980"/>
                </a:lnTo>
                <a:lnTo>
                  <a:pt x="1765" y="13874"/>
                </a:lnTo>
                <a:lnTo>
                  <a:pt x="1765" y="13769"/>
                </a:lnTo>
                <a:lnTo>
                  <a:pt x="1765" y="13769"/>
                </a:lnTo>
                <a:lnTo>
                  <a:pt x="1659" y="13874"/>
                </a:lnTo>
                <a:lnTo>
                  <a:pt x="1659" y="13874"/>
                </a:lnTo>
                <a:lnTo>
                  <a:pt x="1659" y="13769"/>
                </a:lnTo>
                <a:lnTo>
                  <a:pt x="1659" y="13717"/>
                </a:lnTo>
                <a:lnTo>
                  <a:pt x="1694" y="13612"/>
                </a:lnTo>
                <a:lnTo>
                  <a:pt x="1694" y="13612"/>
                </a:lnTo>
                <a:lnTo>
                  <a:pt x="1659" y="13612"/>
                </a:lnTo>
                <a:lnTo>
                  <a:pt x="1624" y="13664"/>
                </a:lnTo>
                <a:lnTo>
                  <a:pt x="1624" y="13769"/>
                </a:lnTo>
                <a:lnTo>
                  <a:pt x="1624" y="13927"/>
                </a:lnTo>
                <a:lnTo>
                  <a:pt x="1588" y="13927"/>
                </a:lnTo>
                <a:lnTo>
                  <a:pt x="1518" y="13927"/>
                </a:lnTo>
                <a:lnTo>
                  <a:pt x="1518" y="13927"/>
                </a:lnTo>
                <a:lnTo>
                  <a:pt x="1482" y="13874"/>
                </a:lnTo>
                <a:lnTo>
                  <a:pt x="1447" y="13769"/>
                </a:lnTo>
                <a:lnTo>
                  <a:pt x="1412" y="13717"/>
                </a:lnTo>
                <a:lnTo>
                  <a:pt x="1376" y="13664"/>
                </a:lnTo>
                <a:lnTo>
                  <a:pt x="1376" y="13664"/>
                </a:lnTo>
                <a:lnTo>
                  <a:pt x="1306" y="13612"/>
                </a:lnTo>
                <a:lnTo>
                  <a:pt x="1306" y="13559"/>
                </a:lnTo>
                <a:lnTo>
                  <a:pt x="1376" y="13401"/>
                </a:lnTo>
                <a:lnTo>
                  <a:pt x="1376" y="13401"/>
                </a:lnTo>
                <a:lnTo>
                  <a:pt x="1271" y="13349"/>
                </a:lnTo>
                <a:lnTo>
                  <a:pt x="1200" y="13401"/>
                </a:lnTo>
                <a:lnTo>
                  <a:pt x="1200" y="13401"/>
                </a:lnTo>
                <a:lnTo>
                  <a:pt x="1129" y="13191"/>
                </a:lnTo>
                <a:lnTo>
                  <a:pt x="1200" y="13191"/>
                </a:lnTo>
                <a:lnTo>
                  <a:pt x="1376" y="13191"/>
                </a:lnTo>
                <a:lnTo>
                  <a:pt x="1376" y="13191"/>
                </a:lnTo>
                <a:lnTo>
                  <a:pt x="1271" y="13139"/>
                </a:lnTo>
                <a:lnTo>
                  <a:pt x="1271" y="13086"/>
                </a:lnTo>
                <a:lnTo>
                  <a:pt x="1271" y="13034"/>
                </a:lnTo>
                <a:lnTo>
                  <a:pt x="1376" y="13034"/>
                </a:lnTo>
                <a:lnTo>
                  <a:pt x="1376" y="13034"/>
                </a:lnTo>
                <a:lnTo>
                  <a:pt x="1412" y="12928"/>
                </a:lnTo>
                <a:lnTo>
                  <a:pt x="1447" y="12823"/>
                </a:lnTo>
                <a:lnTo>
                  <a:pt x="1447" y="12718"/>
                </a:lnTo>
                <a:lnTo>
                  <a:pt x="1482" y="12561"/>
                </a:lnTo>
                <a:lnTo>
                  <a:pt x="1482" y="12561"/>
                </a:lnTo>
                <a:lnTo>
                  <a:pt x="1765" y="12193"/>
                </a:lnTo>
                <a:lnTo>
                  <a:pt x="1765" y="12193"/>
                </a:lnTo>
                <a:lnTo>
                  <a:pt x="1800" y="12140"/>
                </a:lnTo>
                <a:lnTo>
                  <a:pt x="1871" y="12140"/>
                </a:lnTo>
                <a:lnTo>
                  <a:pt x="1871" y="12140"/>
                </a:lnTo>
                <a:lnTo>
                  <a:pt x="1906" y="12193"/>
                </a:lnTo>
                <a:lnTo>
                  <a:pt x="1976" y="12193"/>
                </a:lnTo>
                <a:lnTo>
                  <a:pt x="1976" y="12298"/>
                </a:lnTo>
                <a:lnTo>
                  <a:pt x="1976" y="12298"/>
                </a:lnTo>
                <a:lnTo>
                  <a:pt x="2047" y="12193"/>
                </a:lnTo>
                <a:lnTo>
                  <a:pt x="2047" y="12193"/>
                </a:lnTo>
                <a:lnTo>
                  <a:pt x="2012" y="12193"/>
                </a:lnTo>
                <a:lnTo>
                  <a:pt x="1976" y="12140"/>
                </a:lnTo>
                <a:lnTo>
                  <a:pt x="2012" y="11982"/>
                </a:lnTo>
                <a:lnTo>
                  <a:pt x="2153" y="11877"/>
                </a:lnTo>
                <a:lnTo>
                  <a:pt x="2153" y="11877"/>
                </a:lnTo>
                <a:lnTo>
                  <a:pt x="1976" y="11982"/>
                </a:lnTo>
                <a:lnTo>
                  <a:pt x="1976" y="11982"/>
                </a:lnTo>
                <a:lnTo>
                  <a:pt x="1906" y="11772"/>
                </a:lnTo>
                <a:lnTo>
                  <a:pt x="1906" y="11615"/>
                </a:lnTo>
                <a:lnTo>
                  <a:pt x="1976" y="11509"/>
                </a:lnTo>
                <a:lnTo>
                  <a:pt x="2047" y="11457"/>
                </a:lnTo>
                <a:lnTo>
                  <a:pt x="2224" y="11457"/>
                </a:lnTo>
                <a:lnTo>
                  <a:pt x="2224" y="11457"/>
                </a:lnTo>
                <a:lnTo>
                  <a:pt x="2082" y="11352"/>
                </a:lnTo>
                <a:lnTo>
                  <a:pt x="2082" y="11299"/>
                </a:lnTo>
                <a:lnTo>
                  <a:pt x="2153" y="11299"/>
                </a:lnTo>
                <a:lnTo>
                  <a:pt x="2224" y="11194"/>
                </a:lnTo>
                <a:lnTo>
                  <a:pt x="2329" y="11194"/>
                </a:lnTo>
                <a:lnTo>
                  <a:pt x="2329" y="11194"/>
                </a:lnTo>
                <a:lnTo>
                  <a:pt x="2541" y="11299"/>
                </a:lnTo>
                <a:lnTo>
                  <a:pt x="2541" y="11299"/>
                </a:lnTo>
                <a:lnTo>
                  <a:pt x="2612" y="11352"/>
                </a:lnTo>
                <a:lnTo>
                  <a:pt x="2612" y="11404"/>
                </a:lnTo>
                <a:lnTo>
                  <a:pt x="2541" y="11509"/>
                </a:lnTo>
                <a:lnTo>
                  <a:pt x="2541" y="11509"/>
                </a:lnTo>
                <a:lnTo>
                  <a:pt x="2612" y="11457"/>
                </a:lnTo>
                <a:lnTo>
                  <a:pt x="2788" y="11404"/>
                </a:lnTo>
                <a:lnTo>
                  <a:pt x="2965" y="11352"/>
                </a:lnTo>
                <a:lnTo>
                  <a:pt x="3035" y="11299"/>
                </a:lnTo>
                <a:lnTo>
                  <a:pt x="3035" y="11299"/>
                </a:lnTo>
                <a:lnTo>
                  <a:pt x="3176" y="11036"/>
                </a:lnTo>
                <a:lnTo>
                  <a:pt x="3388" y="10826"/>
                </a:lnTo>
                <a:lnTo>
                  <a:pt x="3388" y="10826"/>
                </a:lnTo>
                <a:lnTo>
                  <a:pt x="3424" y="10931"/>
                </a:lnTo>
                <a:lnTo>
                  <a:pt x="3424" y="10931"/>
                </a:lnTo>
                <a:lnTo>
                  <a:pt x="3706" y="10931"/>
                </a:lnTo>
                <a:lnTo>
                  <a:pt x="3918" y="10879"/>
                </a:lnTo>
                <a:lnTo>
                  <a:pt x="4059" y="10774"/>
                </a:lnTo>
                <a:lnTo>
                  <a:pt x="4129" y="10564"/>
                </a:lnTo>
                <a:lnTo>
                  <a:pt x="4129" y="10564"/>
                </a:lnTo>
                <a:lnTo>
                  <a:pt x="4129" y="10353"/>
                </a:lnTo>
                <a:lnTo>
                  <a:pt x="4129" y="10091"/>
                </a:lnTo>
                <a:lnTo>
                  <a:pt x="4129" y="10091"/>
                </a:lnTo>
                <a:lnTo>
                  <a:pt x="3988" y="9775"/>
                </a:lnTo>
                <a:lnTo>
                  <a:pt x="3882" y="9670"/>
                </a:lnTo>
                <a:lnTo>
                  <a:pt x="3812" y="9670"/>
                </a:lnTo>
                <a:lnTo>
                  <a:pt x="3776" y="9670"/>
                </a:lnTo>
                <a:lnTo>
                  <a:pt x="3776" y="9670"/>
                </a:lnTo>
                <a:lnTo>
                  <a:pt x="3918" y="9618"/>
                </a:lnTo>
                <a:lnTo>
                  <a:pt x="4094" y="9460"/>
                </a:lnTo>
                <a:lnTo>
                  <a:pt x="4129" y="9407"/>
                </a:lnTo>
                <a:lnTo>
                  <a:pt x="4165" y="9302"/>
                </a:lnTo>
                <a:lnTo>
                  <a:pt x="4129" y="9145"/>
                </a:lnTo>
                <a:lnTo>
                  <a:pt x="3988" y="9039"/>
                </a:lnTo>
                <a:lnTo>
                  <a:pt x="3988" y="9039"/>
                </a:lnTo>
                <a:lnTo>
                  <a:pt x="4094" y="8934"/>
                </a:lnTo>
                <a:lnTo>
                  <a:pt x="4094" y="8934"/>
                </a:lnTo>
                <a:lnTo>
                  <a:pt x="3988" y="9039"/>
                </a:lnTo>
                <a:lnTo>
                  <a:pt x="3953" y="9092"/>
                </a:lnTo>
                <a:lnTo>
                  <a:pt x="3882" y="9145"/>
                </a:lnTo>
                <a:lnTo>
                  <a:pt x="3882" y="9145"/>
                </a:lnTo>
                <a:lnTo>
                  <a:pt x="3776" y="9197"/>
                </a:lnTo>
                <a:lnTo>
                  <a:pt x="3706" y="9197"/>
                </a:lnTo>
                <a:lnTo>
                  <a:pt x="3600" y="9197"/>
                </a:lnTo>
                <a:lnTo>
                  <a:pt x="3565" y="9302"/>
                </a:lnTo>
                <a:lnTo>
                  <a:pt x="3565" y="9302"/>
                </a:lnTo>
                <a:lnTo>
                  <a:pt x="3600" y="9197"/>
                </a:lnTo>
                <a:lnTo>
                  <a:pt x="3600" y="9302"/>
                </a:lnTo>
                <a:lnTo>
                  <a:pt x="3529" y="9355"/>
                </a:lnTo>
                <a:lnTo>
                  <a:pt x="3529" y="9355"/>
                </a:lnTo>
                <a:lnTo>
                  <a:pt x="3318" y="9407"/>
                </a:lnTo>
                <a:lnTo>
                  <a:pt x="3318" y="9407"/>
                </a:lnTo>
                <a:lnTo>
                  <a:pt x="3282" y="9460"/>
                </a:lnTo>
                <a:lnTo>
                  <a:pt x="3176" y="9618"/>
                </a:lnTo>
                <a:lnTo>
                  <a:pt x="3141" y="9670"/>
                </a:lnTo>
                <a:lnTo>
                  <a:pt x="3106" y="9775"/>
                </a:lnTo>
                <a:lnTo>
                  <a:pt x="3106" y="9775"/>
                </a:lnTo>
                <a:lnTo>
                  <a:pt x="3000" y="9618"/>
                </a:lnTo>
                <a:lnTo>
                  <a:pt x="2929" y="9460"/>
                </a:lnTo>
                <a:lnTo>
                  <a:pt x="2824" y="9407"/>
                </a:lnTo>
                <a:lnTo>
                  <a:pt x="2753" y="9407"/>
                </a:lnTo>
                <a:lnTo>
                  <a:pt x="2753" y="9407"/>
                </a:lnTo>
                <a:lnTo>
                  <a:pt x="2929" y="9512"/>
                </a:lnTo>
                <a:lnTo>
                  <a:pt x="2929" y="9512"/>
                </a:lnTo>
                <a:lnTo>
                  <a:pt x="2859" y="9670"/>
                </a:lnTo>
                <a:lnTo>
                  <a:pt x="2859" y="9670"/>
                </a:lnTo>
                <a:lnTo>
                  <a:pt x="2788" y="9618"/>
                </a:lnTo>
                <a:lnTo>
                  <a:pt x="2788" y="9618"/>
                </a:lnTo>
                <a:lnTo>
                  <a:pt x="2576" y="9460"/>
                </a:lnTo>
                <a:lnTo>
                  <a:pt x="2576" y="9460"/>
                </a:lnTo>
                <a:lnTo>
                  <a:pt x="2365" y="9407"/>
                </a:lnTo>
                <a:lnTo>
                  <a:pt x="2188" y="9460"/>
                </a:lnTo>
                <a:lnTo>
                  <a:pt x="2188" y="9460"/>
                </a:lnTo>
                <a:lnTo>
                  <a:pt x="1906" y="9512"/>
                </a:lnTo>
                <a:lnTo>
                  <a:pt x="1765" y="9618"/>
                </a:lnTo>
                <a:lnTo>
                  <a:pt x="1518" y="9512"/>
                </a:lnTo>
                <a:lnTo>
                  <a:pt x="1518" y="9512"/>
                </a:lnTo>
                <a:lnTo>
                  <a:pt x="1271" y="9460"/>
                </a:lnTo>
                <a:lnTo>
                  <a:pt x="1094" y="9407"/>
                </a:lnTo>
                <a:lnTo>
                  <a:pt x="953" y="9302"/>
                </a:lnTo>
                <a:lnTo>
                  <a:pt x="953" y="9302"/>
                </a:lnTo>
                <a:lnTo>
                  <a:pt x="1024" y="9197"/>
                </a:lnTo>
                <a:lnTo>
                  <a:pt x="1024" y="9145"/>
                </a:lnTo>
                <a:lnTo>
                  <a:pt x="1024" y="9092"/>
                </a:lnTo>
                <a:lnTo>
                  <a:pt x="918" y="9039"/>
                </a:lnTo>
                <a:lnTo>
                  <a:pt x="918" y="9039"/>
                </a:lnTo>
                <a:lnTo>
                  <a:pt x="812" y="8829"/>
                </a:lnTo>
                <a:lnTo>
                  <a:pt x="706" y="8672"/>
                </a:lnTo>
                <a:lnTo>
                  <a:pt x="706" y="8566"/>
                </a:lnTo>
                <a:lnTo>
                  <a:pt x="741" y="8514"/>
                </a:lnTo>
                <a:lnTo>
                  <a:pt x="741" y="8514"/>
                </a:lnTo>
                <a:lnTo>
                  <a:pt x="706" y="8672"/>
                </a:lnTo>
                <a:lnTo>
                  <a:pt x="706" y="8672"/>
                </a:lnTo>
                <a:lnTo>
                  <a:pt x="847" y="8777"/>
                </a:lnTo>
                <a:lnTo>
                  <a:pt x="882" y="8777"/>
                </a:lnTo>
                <a:lnTo>
                  <a:pt x="918" y="8672"/>
                </a:lnTo>
                <a:lnTo>
                  <a:pt x="953" y="8619"/>
                </a:lnTo>
                <a:lnTo>
                  <a:pt x="953" y="8619"/>
                </a:lnTo>
                <a:lnTo>
                  <a:pt x="953" y="8566"/>
                </a:lnTo>
                <a:lnTo>
                  <a:pt x="1059" y="8566"/>
                </a:lnTo>
                <a:lnTo>
                  <a:pt x="1200" y="8566"/>
                </a:lnTo>
                <a:lnTo>
                  <a:pt x="1200" y="8566"/>
                </a:lnTo>
                <a:lnTo>
                  <a:pt x="953" y="8461"/>
                </a:lnTo>
                <a:lnTo>
                  <a:pt x="812" y="8356"/>
                </a:lnTo>
                <a:lnTo>
                  <a:pt x="459" y="8356"/>
                </a:lnTo>
                <a:lnTo>
                  <a:pt x="459" y="8356"/>
                </a:lnTo>
                <a:lnTo>
                  <a:pt x="282" y="8251"/>
                </a:lnTo>
                <a:lnTo>
                  <a:pt x="106" y="8093"/>
                </a:lnTo>
                <a:lnTo>
                  <a:pt x="106" y="8093"/>
                </a:lnTo>
                <a:lnTo>
                  <a:pt x="0" y="7988"/>
                </a:lnTo>
                <a:lnTo>
                  <a:pt x="71" y="7936"/>
                </a:lnTo>
                <a:lnTo>
                  <a:pt x="176" y="7883"/>
                </a:lnTo>
                <a:lnTo>
                  <a:pt x="176" y="7883"/>
                </a:lnTo>
                <a:lnTo>
                  <a:pt x="71" y="7988"/>
                </a:lnTo>
                <a:lnTo>
                  <a:pt x="71" y="7988"/>
                </a:lnTo>
                <a:lnTo>
                  <a:pt x="176" y="8041"/>
                </a:lnTo>
                <a:lnTo>
                  <a:pt x="282" y="7988"/>
                </a:lnTo>
                <a:lnTo>
                  <a:pt x="424" y="7778"/>
                </a:lnTo>
                <a:lnTo>
                  <a:pt x="424" y="7778"/>
                </a:lnTo>
                <a:lnTo>
                  <a:pt x="565" y="7726"/>
                </a:lnTo>
                <a:lnTo>
                  <a:pt x="671" y="7726"/>
                </a:lnTo>
                <a:lnTo>
                  <a:pt x="706" y="7620"/>
                </a:lnTo>
                <a:lnTo>
                  <a:pt x="706" y="7620"/>
                </a:lnTo>
                <a:lnTo>
                  <a:pt x="706" y="7463"/>
                </a:lnTo>
                <a:lnTo>
                  <a:pt x="812" y="7410"/>
                </a:lnTo>
                <a:lnTo>
                  <a:pt x="1024" y="7410"/>
                </a:lnTo>
                <a:lnTo>
                  <a:pt x="1271" y="7410"/>
                </a:lnTo>
                <a:lnTo>
                  <a:pt x="1482" y="7358"/>
                </a:lnTo>
                <a:lnTo>
                  <a:pt x="1482" y="7358"/>
                </a:lnTo>
                <a:lnTo>
                  <a:pt x="1376" y="7253"/>
                </a:lnTo>
                <a:lnTo>
                  <a:pt x="1376" y="7253"/>
                </a:lnTo>
                <a:lnTo>
                  <a:pt x="1306" y="7200"/>
                </a:lnTo>
                <a:lnTo>
                  <a:pt x="1376" y="7095"/>
                </a:lnTo>
                <a:lnTo>
                  <a:pt x="1447" y="7042"/>
                </a:lnTo>
                <a:lnTo>
                  <a:pt x="1765" y="6937"/>
                </a:lnTo>
                <a:lnTo>
                  <a:pt x="1765" y="6937"/>
                </a:lnTo>
                <a:lnTo>
                  <a:pt x="1906" y="6885"/>
                </a:lnTo>
                <a:lnTo>
                  <a:pt x="2082" y="6832"/>
                </a:lnTo>
                <a:lnTo>
                  <a:pt x="2259" y="6780"/>
                </a:lnTo>
                <a:lnTo>
                  <a:pt x="2471" y="6780"/>
                </a:lnTo>
                <a:lnTo>
                  <a:pt x="2471" y="6780"/>
                </a:lnTo>
                <a:lnTo>
                  <a:pt x="2435" y="6780"/>
                </a:lnTo>
                <a:lnTo>
                  <a:pt x="2435" y="6832"/>
                </a:lnTo>
                <a:lnTo>
                  <a:pt x="2435" y="7042"/>
                </a:lnTo>
                <a:lnTo>
                  <a:pt x="2435" y="7042"/>
                </a:lnTo>
                <a:lnTo>
                  <a:pt x="2400" y="7200"/>
                </a:lnTo>
                <a:lnTo>
                  <a:pt x="2259" y="7253"/>
                </a:lnTo>
                <a:lnTo>
                  <a:pt x="2259" y="7253"/>
                </a:lnTo>
                <a:lnTo>
                  <a:pt x="2365" y="7358"/>
                </a:lnTo>
                <a:lnTo>
                  <a:pt x="2435" y="7410"/>
                </a:lnTo>
                <a:lnTo>
                  <a:pt x="2435" y="7410"/>
                </a:lnTo>
                <a:lnTo>
                  <a:pt x="2576" y="7463"/>
                </a:lnTo>
                <a:lnTo>
                  <a:pt x="2647" y="7463"/>
                </a:lnTo>
                <a:lnTo>
                  <a:pt x="2647" y="7463"/>
                </a:lnTo>
                <a:lnTo>
                  <a:pt x="2859" y="7463"/>
                </a:lnTo>
                <a:lnTo>
                  <a:pt x="2859" y="7463"/>
                </a:lnTo>
                <a:lnTo>
                  <a:pt x="3035" y="7410"/>
                </a:lnTo>
                <a:lnTo>
                  <a:pt x="3106" y="7463"/>
                </a:lnTo>
                <a:lnTo>
                  <a:pt x="3106" y="7515"/>
                </a:lnTo>
                <a:lnTo>
                  <a:pt x="3106" y="7515"/>
                </a:lnTo>
                <a:lnTo>
                  <a:pt x="3141" y="7515"/>
                </a:lnTo>
                <a:lnTo>
                  <a:pt x="3176" y="7463"/>
                </a:lnTo>
                <a:lnTo>
                  <a:pt x="3353" y="7515"/>
                </a:lnTo>
                <a:lnTo>
                  <a:pt x="3529" y="7515"/>
                </a:lnTo>
                <a:lnTo>
                  <a:pt x="3671" y="7463"/>
                </a:lnTo>
                <a:lnTo>
                  <a:pt x="3671" y="7463"/>
                </a:lnTo>
                <a:lnTo>
                  <a:pt x="3671" y="7410"/>
                </a:lnTo>
                <a:lnTo>
                  <a:pt x="3706" y="7253"/>
                </a:lnTo>
                <a:lnTo>
                  <a:pt x="3741" y="7200"/>
                </a:lnTo>
                <a:lnTo>
                  <a:pt x="3776" y="7200"/>
                </a:lnTo>
                <a:lnTo>
                  <a:pt x="3882" y="7200"/>
                </a:lnTo>
                <a:lnTo>
                  <a:pt x="3953" y="7253"/>
                </a:lnTo>
                <a:lnTo>
                  <a:pt x="3953" y="7253"/>
                </a:lnTo>
                <a:lnTo>
                  <a:pt x="3988" y="7410"/>
                </a:lnTo>
                <a:lnTo>
                  <a:pt x="3988" y="7410"/>
                </a:lnTo>
                <a:lnTo>
                  <a:pt x="4059" y="7358"/>
                </a:lnTo>
                <a:lnTo>
                  <a:pt x="4059" y="7253"/>
                </a:lnTo>
                <a:lnTo>
                  <a:pt x="3988" y="7147"/>
                </a:lnTo>
                <a:lnTo>
                  <a:pt x="3988" y="7147"/>
                </a:lnTo>
                <a:lnTo>
                  <a:pt x="3812" y="7095"/>
                </a:lnTo>
                <a:lnTo>
                  <a:pt x="3706" y="7042"/>
                </a:lnTo>
                <a:lnTo>
                  <a:pt x="3600" y="7095"/>
                </a:lnTo>
                <a:lnTo>
                  <a:pt x="3529" y="7147"/>
                </a:lnTo>
                <a:lnTo>
                  <a:pt x="3529" y="7147"/>
                </a:lnTo>
                <a:lnTo>
                  <a:pt x="3565" y="6937"/>
                </a:lnTo>
                <a:lnTo>
                  <a:pt x="3565" y="6885"/>
                </a:lnTo>
                <a:lnTo>
                  <a:pt x="3494" y="6780"/>
                </a:lnTo>
                <a:lnTo>
                  <a:pt x="3494" y="6780"/>
                </a:lnTo>
                <a:lnTo>
                  <a:pt x="3318" y="6622"/>
                </a:lnTo>
                <a:lnTo>
                  <a:pt x="3212" y="6569"/>
                </a:lnTo>
                <a:lnTo>
                  <a:pt x="3176" y="6464"/>
                </a:lnTo>
                <a:lnTo>
                  <a:pt x="3176" y="6464"/>
                </a:lnTo>
                <a:lnTo>
                  <a:pt x="3141" y="6359"/>
                </a:lnTo>
                <a:lnTo>
                  <a:pt x="3176" y="6307"/>
                </a:lnTo>
                <a:lnTo>
                  <a:pt x="3318" y="6359"/>
                </a:lnTo>
                <a:lnTo>
                  <a:pt x="3424" y="6517"/>
                </a:lnTo>
                <a:lnTo>
                  <a:pt x="3494" y="6569"/>
                </a:lnTo>
                <a:lnTo>
                  <a:pt x="3494" y="6622"/>
                </a:lnTo>
                <a:lnTo>
                  <a:pt x="3494" y="6622"/>
                </a:lnTo>
                <a:lnTo>
                  <a:pt x="3494" y="6780"/>
                </a:lnTo>
                <a:lnTo>
                  <a:pt x="3529" y="6832"/>
                </a:lnTo>
                <a:lnTo>
                  <a:pt x="3706" y="6885"/>
                </a:lnTo>
                <a:lnTo>
                  <a:pt x="3953" y="6885"/>
                </a:lnTo>
                <a:lnTo>
                  <a:pt x="3953" y="6885"/>
                </a:lnTo>
                <a:lnTo>
                  <a:pt x="4235" y="7042"/>
                </a:lnTo>
                <a:lnTo>
                  <a:pt x="4447" y="7095"/>
                </a:lnTo>
                <a:lnTo>
                  <a:pt x="4482" y="7042"/>
                </a:lnTo>
                <a:lnTo>
                  <a:pt x="4518" y="6937"/>
                </a:lnTo>
                <a:lnTo>
                  <a:pt x="4518" y="6885"/>
                </a:lnTo>
                <a:lnTo>
                  <a:pt x="4447" y="6674"/>
                </a:lnTo>
                <a:lnTo>
                  <a:pt x="4447" y="6674"/>
                </a:lnTo>
                <a:lnTo>
                  <a:pt x="4341" y="6780"/>
                </a:lnTo>
                <a:lnTo>
                  <a:pt x="4341" y="6780"/>
                </a:lnTo>
                <a:lnTo>
                  <a:pt x="4165" y="6674"/>
                </a:lnTo>
                <a:lnTo>
                  <a:pt x="4059" y="6674"/>
                </a:lnTo>
                <a:lnTo>
                  <a:pt x="4059" y="6674"/>
                </a:lnTo>
                <a:lnTo>
                  <a:pt x="3988" y="6780"/>
                </a:lnTo>
                <a:lnTo>
                  <a:pt x="3953" y="6832"/>
                </a:lnTo>
                <a:lnTo>
                  <a:pt x="3918" y="6885"/>
                </a:lnTo>
                <a:lnTo>
                  <a:pt x="3776" y="6832"/>
                </a:lnTo>
                <a:lnTo>
                  <a:pt x="3776" y="6832"/>
                </a:lnTo>
                <a:lnTo>
                  <a:pt x="3706" y="6780"/>
                </a:lnTo>
                <a:lnTo>
                  <a:pt x="3671" y="6674"/>
                </a:lnTo>
                <a:lnTo>
                  <a:pt x="3600" y="6569"/>
                </a:lnTo>
                <a:lnTo>
                  <a:pt x="3600" y="6517"/>
                </a:lnTo>
                <a:lnTo>
                  <a:pt x="3671" y="6359"/>
                </a:lnTo>
                <a:lnTo>
                  <a:pt x="3741" y="6307"/>
                </a:lnTo>
                <a:lnTo>
                  <a:pt x="3741" y="6307"/>
                </a:lnTo>
                <a:lnTo>
                  <a:pt x="3565" y="6201"/>
                </a:lnTo>
                <a:lnTo>
                  <a:pt x="3494" y="6201"/>
                </a:lnTo>
                <a:lnTo>
                  <a:pt x="3424" y="6201"/>
                </a:lnTo>
                <a:lnTo>
                  <a:pt x="3353" y="6096"/>
                </a:lnTo>
                <a:lnTo>
                  <a:pt x="3353" y="6096"/>
                </a:lnTo>
                <a:lnTo>
                  <a:pt x="3318" y="6201"/>
                </a:lnTo>
                <a:lnTo>
                  <a:pt x="3282" y="6254"/>
                </a:lnTo>
                <a:lnTo>
                  <a:pt x="3282" y="6254"/>
                </a:lnTo>
                <a:lnTo>
                  <a:pt x="3282" y="6096"/>
                </a:lnTo>
                <a:lnTo>
                  <a:pt x="3318" y="5991"/>
                </a:lnTo>
                <a:lnTo>
                  <a:pt x="3318" y="5991"/>
                </a:lnTo>
                <a:lnTo>
                  <a:pt x="3282" y="6044"/>
                </a:lnTo>
                <a:lnTo>
                  <a:pt x="3212" y="6044"/>
                </a:lnTo>
                <a:lnTo>
                  <a:pt x="3212" y="6201"/>
                </a:lnTo>
                <a:lnTo>
                  <a:pt x="3212" y="6201"/>
                </a:lnTo>
                <a:lnTo>
                  <a:pt x="3141" y="6201"/>
                </a:lnTo>
                <a:lnTo>
                  <a:pt x="3000" y="6201"/>
                </a:lnTo>
                <a:lnTo>
                  <a:pt x="2753" y="6096"/>
                </a:lnTo>
                <a:lnTo>
                  <a:pt x="2753" y="6096"/>
                </a:lnTo>
                <a:lnTo>
                  <a:pt x="2576" y="6044"/>
                </a:lnTo>
                <a:lnTo>
                  <a:pt x="2541" y="5991"/>
                </a:lnTo>
                <a:lnTo>
                  <a:pt x="2435" y="5676"/>
                </a:lnTo>
                <a:lnTo>
                  <a:pt x="2435" y="5676"/>
                </a:lnTo>
                <a:lnTo>
                  <a:pt x="2329" y="5466"/>
                </a:lnTo>
                <a:lnTo>
                  <a:pt x="2082" y="5203"/>
                </a:lnTo>
                <a:lnTo>
                  <a:pt x="1835" y="4940"/>
                </a:lnTo>
                <a:lnTo>
                  <a:pt x="1624" y="4782"/>
                </a:lnTo>
                <a:lnTo>
                  <a:pt x="1624" y="4782"/>
                </a:lnTo>
                <a:lnTo>
                  <a:pt x="1447" y="4782"/>
                </a:lnTo>
                <a:lnTo>
                  <a:pt x="1271" y="4625"/>
                </a:lnTo>
                <a:lnTo>
                  <a:pt x="1271" y="4625"/>
                </a:lnTo>
                <a:lnTo>
                  <a:pt x="1059" y="4415"/>
                </a:lnTo>
                <a:lnTo>
                  <a:pt x="882" y="4362"/>
                </a:lnTo>
                <a:lnTo>
                  <a:pt x="882" y="4362"/>
                </a:lnTo>
                <a:lnTo>
                  <a:pt x="1024" y="4309"/>
                </a:lnTo>
                <a:lnTo>
                  <a:pt x="1094" y="4204"/>
                </a:lnTo>
                <a:lnTo>
                  <a:pt x="1129" y="4047"/>
                </a:lnTo>
                <a:lnTo>
                  <a:pt x="1129" y="3836"/>
                </a:lnTo>
                <a:lnTo>
                  <a:pt x="1129" y="3836"/>
                </a:lnTo>
                <a:lnTo>
                  <a:pt x="1200" y="3784"/>
                </a:lnTo>
                <a:lnTo>
                  <a:pt x="1235" y="3731"/>
                </a:lnTo>
                <a:lnTo>
                  <a:pt x="1376" y="3679"/>
                </a:lnTo>
                <a:lnTo>
                  <a:pt x="1694" y="3574"/>
                </a:lnTo>
                <a:lnTo>
                  <a:pt x="1694" y="3574"/>
                </a:lnTo>
                <a:lnTo>
                  <a:pt x="2082" y="3521"/>
                </a:lnTo>
                <a:lnTo>
                  <a:pt x="2400" y="3364"/>
                </a:lnTo>
                <a:lnTo>
                  <a:pt x="2647" y="3153"/>
                </a:lnTo>
                <a:lnTo>
                  <a:pt x="2824" y="2891"/>
                </a:lnTo>
                <a:lnTo>
                  <a:pt x="2824" y="2891"/>
                </a:lnTo>
                <a:lnTo>
                  <a:pt x="2824" y="2996"/>
                </a:lnTo>
                <a:lnTo>
                  <a:pt x="2824" y="2996"/>
                </a:lnTo>
                <a:lnTo>
                  <a:pt x="2859" y="2943"/>
                </a:lnTo>
                <a:lnTo>
                  <a:pt x="2929" y="2891"/>
                </a:lnTo>
                <a:lnTo>
                  <a:pt x="2965" y="2628"/>
                </a:lnTo>
                <a:lnTo>
                  <a:pt x="3000" y="2418"/>
                </a:lnTo>
                <a:lnTo>
                  <a:pt x="3106" y="2260"/>
                </a:lnTo>
                <a:lnTo>
                  <a:pt x="3106" y="2260"/>
                </a:lnTo>
                <a:lnTo>
                  <a:pt x="3176" y="2050"/>
                </a:lnTo>
                <a:lnTo>
                  <a:pt x="3282" y="1839"/>
                </a:lnTo>
                <a:lnTo>
                  <a:pt x="3388" y="1682"/>
                </a:lnTo>
                <a:lnTo>
                  <a:pt x="3565" y="1577"/>
                </a:lnTo>
                <a:lnTo>
                  <a:pt x="3565" y="1577"/>
                </a:lnTo>
                <a:lnTo>
                  <a:pt x="3600" y="1682"/>
                </a:lnTo>
                <a:lnTo>
                  <a:pt x="3600" y="1734"/>
                </a:lnTo>
                <a:lnTo>
                  <a:pt x="3600" y="1787"/>
                </a:lnTo>
                <a:lnTo>
                  <a:pt x="3600" y="1787"/>
                </a:lnTo>
                <a:lnTo>
                  <a:pt x="3918" y="1682"/>
                </a:lnTo>
                <a:lnTo>
                  <a:pt x="4059" y="1577"/>
                </a:lnTo>
                <a:lnTo>
                  <a:pt x="4165" y="1524"/>
                </a:lnTo>
                <a:lnTo>
                  <a:pt x="4165" y="1524"/>
                </a:lnTo>
                <a:lnTo>
                  <a:pt x="4341" y="1261"/>
                </a:lnTo>
                <a:lnTo>
                  <a:pt x="4482" y="1209"/>
                </a:lnTo>
                <a:lnTo>
                  <a:pt x="4624" y="1209"/>
                </a:lnTo>
                <a:lnTo>
                  <a:pt x="4624" y="1209"/>
                </a:lnTo>
                <a:lnTo>
                  <a:pt x="4624" y="1366"/>
                </a:lnTo>
                <a:lnTo>
                  <a:pt x="4518" y="1366"/>
                </a:lnTo>
                <a:lnTo>
                  <a:pt x="4518" y="1366"/>
                </a:lnTo>
                <a:lnTo>
                  <a:pt x="4624" y="1366"/>
                </a:lnTo>
                <a:lnTo>
                  <a:pt x="4659" y="1419"/>
                </a:lnTo>
                <a:lnTo>
                  <a:pt x="4553" y="1524"/>
                </a:lnTo>
                <a:lnTo>
                  <a:pt x="4553" y="1524"/>
                </a:lnTo>
                <a:lnTo>
                  <a:pt x="4624" y="1524"/>
                </a:lnTo>
                <a:lnTo>
                  <a:pt x="4659" y="1524"/>
                </a:lnTo>
                <a:lnTo>
                  <a:pt x="4729" y="1682"/>
                </a:lnTo>
                <a:lnTo>
                  <a:pt x="4729" y="1682"/>
                </a:lnTo>
                <a:lnTo>
                  <a:pt x="4729" y="1366"/>
                </a:lnTo>
                <a:lnTo>
                  <a:pt x="4729" y="1366"/>
                </a:lnTo>
                <a:lnTo>
                  <a:pt x="4800" y="1366"/>
                </a:lnTo>
                <a:lnTo>
                  <a:pt x="4871" y="1366"/>
                </a:lnTo>
                <a:lnTo>
                  <a:pt x="5047" y="1261"/>
                </a:lnTo>
                <a:lnTo>
                  <a:pt x="5047" y="1261"/>
                </a:lnTo>
                <a:lnTo>
                  <a:pt x="4906" y="1261"/>
                </a:lnTo>
                <a:lnTo>
                  <a:pt x="4835" y="1366"/>
                </a:lnTo>
                <a:lnTo>
                  <a:pt x="4835" y="1366"/>
                </a:lnTo>
                <a:lnTo>
                  <a:pt x="4659" y="1156"/>
                </a:lnTo>
                <a:lnTo>
                  <a:pt x="4624" y="1156"/>
                </a:lnTo>
                <a:lnTo>
                  <a:pt x="4553" y="1156"/>
                </a:lnTo>
                <a:lnTo>
                  <a:pt x="4553" y="1156"/>
                </a:lnTo>
                <a:lnTo>
                  <a:pt x="4659" y="999"/>
                </a:lnTo>
                <a:lnTo>
                  <a:pt x="4800" y="946"/>
                </a:lnTo>
                <a:lnTo>
                  <a:pt x="5047" y="841"/>
                </a:lnTo>
                <a:lnTo>
                  <a:pt x="5047" y="841"/>
                </a:lnTo>
                <a:lnTo>
                  <a:pt x="5012" y="893"/>
                </a:lnTo>
                <a:lnTo>
                  <a:pt x="4941" y="893"/>
                </a:lnTo>
                <a:lnTo>
                  <a:pt x="4941" y="893"/>
                </a:lnTo>
                <a:lnTo>
                  <a:pt x="5294" y="946"/>
                </a:lnTo>
                <a:lnTo>
                  <a:pt x="5576" y="946"/>
                </a:lnTo>
                <a:lnTo>
                  <a:pt x="5788" y="841"/>
                </a:lnTo>
                <a:lnTo>
                  <a:pt x="5965" y="683"/>
                </a:lnTo>
                <a:lnTo>
                  <a:pt x="5965" y="683"/>
                </a:lnTo>
                <a:lnTo>
                  <a:pt x="6141" y="578"/>
                </a:lnTo>
                <a:lnTo>
                  <a:pt x="6247" y="368"/>
                </a:lnTo>
                <a:lnTo>
                  <a:pt x="6424" y="158"/>
                </a:lnTo>
                <a:lnTo>
                  <a:pt x="6600" y="0"/>
                </a:lnTo>
                <a:lnTo>
                  <a:pt x="6600" y="0"/>
                </a:lnTo>
                <a:lnTo>
                  <a:pt x="6565" y="53"/>
                </a:lnTo>
                <a:lnTo>
                  <a:pt x="6565" y="158"/>
                </a:lnTo>
                <a:lnTo>
                  <a:pt x="6565" y="158"/>
                </a:lnTo>
                <a:lnTo>
                  <a:pt x="6812" y="263"/>
                </a:lnTo>
                <a:lnTo>
                  <a:pt x="6988" y="315"/>
                </a:lnTo>
                <a:lnTo>
                  <a:pt x="7094" y="420"/>
                </a:lnTo>
                <a:lnTo>
                  <a:pt x="7094" y="420"/>
                </a:lnTo>
                <a:lnTo>
                  <a:pt x="7094" y="526"/>
                </a:lnTo>
                <a:lnTo>
                  <a:pt x="7094" y="578"/>
                </a:lnTo>
                <a:lnTo>
                  <a:pt x="7024" y="683"/>
                </a:lnTo>
                <a:lnTo>
                  <a:pt x="6776" y="683"/>
                </a:lnTo>
                <a:lnTo>
                  <a:pt x="6776" y="683"/>
                </a:lnTo>
                <a:lnTo>
                  <a:pt x="6847" y="893"/>
                </a:lnTo>
                <a:lnTo>
                  <a:pt x="6918" y="946"/>
                </a:lnTo>
                <a:lnTo>
                  <a:pt x="6918" y="946"/>
                </a:lnTo>
                <a:lnTo>
                  <a:pt x="7024" y="841"/>
                </a:lnTo>
                <a:lnTo>
                  <a:pt x="7129" y="683"/>
                </a:lnTo>
                <a:lnTo>
                  <a:pt x="7129" y="683"/>
                </a:lnTo>
                <a:lnTo>
                  <a:pt x="7235" y="526"/>
                </a:lnTo>
                <a:lnTo>
                  <a:pt x="7235" y="526"/>
                </a:lnTo>
                <a:lnTo>
                  <a:pt x="7341" y="368"/>
                </a:lnTo>
                <a:lnTo>
                  <a:pt x="7376" y="368"/>
                </a:lnTo>
                <a:lnTo>
                  <a:pt x="7412" y="526"/>
                </a:lnTo>
                <a:lnTo>
                  <a:pt x="7412" y="526"/>
                </a:lnTo>
                <a:lnTo>
                  <a:pt x="7482" y="420"/>
                </a:lnTo>
                <a:lnTo>
                  <a:pt x="7518" y="420"/>
                </a:lnTo>
                <a:lnTo>
                  <a:pt x="7588" y="526"/>
                </a:lnTo>
                <a:lnTo>
                  <a:pt x="7588" y="526"/>
                </a:lnTo>
                <a:lnTo>
                  <a:pt x="7694" y="631"/>
                </a:lnTo>
                <a:lnTo>
                  <a:pt x="7659" y="683"/>
                </a:lnTo>
                <a:lnTo>
                  <a:pt x="7553" y="736"/>
                </a:lnTo>
                <a:lnTo>
                  <a:pt x="7553" y="736"/>
                </a:lnTo>
                <a:lnTo>
                  <a:pt x="7765" y="893"/>
                </a:lnTo>
                <a:lnTo>
                  <a:pt x="7941" y="893"/>
                </a:lnTo>
                <a:lnTo>
                  <a:pt x="8118" y="736"/>
                </a:lnTo>
                <a:lnTo>
                  <a:pt x="8118" y="736"/>
                </a:lnTo>
                <a:lnTo>
                  <a:pt x="8471" y="683"/>
                </a:lnTo>
                <a:lnTo>
                  <a:pt x="8682" y="736"/>
                </a:lnTo>
                <a:lnTo>
                  <a:pt x="8894" y="841"/>
                </a:lnTo>
                <a:lnTo>
                  <a:pt x="8894" y="841"/>
                </a:lnTo>
                <a:lnTo>
                  <a:pt x="8929" y="893"/>
                </a:lnTo>
                <a:lnTo>
                  <a:pt x="8929" y="946"/>
                </a:lnTo>
                <a:lnTo>
                  <a:pt x="8859" y="1156"/>
                </a:lnTo>
                <a:lnTo>
                  <a:pt x="8859" y="1156"/>
                </a:lnTo>
                <a:lnTo>
                  <a:pt x="9071" y="1209"/>
                </a:lnTo>
                <a:lnTo>
                  <a:pt x="9071" y="1209"/>
                </a:lnTo>
                <a:lnTo>
                  <a:pt x="8929" y="1209"/>
                </a:lnTo>
                <a:lnTo>
                  <a:pt x="8753" y="1209"/>
                </a:lnTo>
                <a:lnTo>
                  <a:pt x="8753" y="1209"/>
                </a:lnTo>
                <a:lnTo>
                  <a:pt x="9035" y="1261"/>
                </a:lnTo>
                <a:lnTo>
                  <a:pt x="9247" y="1209"/>
                </a:lnTo>
                <a:lnTo>
                  <a:pt x="9247" y="1209"/>
                </a:lnTo>
                <a:lnTo>
                  <a:pt x="9212" y="1366"/>
                </a:lnTo>
                <a:lnTo>
                  <a:pt x="9212" y="1366"/>
                </a:lnTo>
                <a:lnTo>
                  <a:pt x="9494" y="1472"/>
                </a:lnTo>
                <a:lnTo>
                  <a:pt x="9671" y="1419"/>
                </a:lnTo>
                <a:lnTo>
                  <a:pt x="9671" y="1419"/>
                </a:lnTo>
                <a:lnTo>
                  <a:pt x="9882" y="1366"/>
                </a:lnTo>
                <a:lnTo>
                  <a:pt x="9882" y="1366"/>
                </a:lnTo>
                <a:lnTo>
                  <a:pt x="9988" y="1261"/>
                </a:lnTo>
                <a:lnTo>
                  <a:pt x="10024" y="1366"/>
                </a:lnTo>
                <a:lnTo>
                  <a:pt x="10059" y="1419"/>
                </a:lnTo>
                <a:lnTo>
                  <a:pt x="10059" y="1419"/>
                </a:lnTo>
                <a:lnTo>
                  <a:pt x="10376" y="1366"/>
                </a:lnTo>
                <a:lnTo>
                  <a:pt x="10553" y="1366"/>
                </a:lnTo>
                <a:lnTo>
                  <a:pt x="10729" y="1366"/>
                </a:lnTo>
                <a:lnTo>
                  <a:pt x="10729" y="1366"/>
                </a:lnTo>
                <a:lnTo>
                  <a:pt x="10906" y="1419"/>
                </a:lnTo>
                <a:lnTo>
                  <a:pt x="11082" y="1472"/>
                </a:lnTo>
                <a:lnTo>
                  <a:pt x="11082" y="1472"/>
                </a:lnTo>
                <a:lnTo>
                  <a:pt x="11188" y="1524"/>
                </a:lnTo>
                <a:lnTo>
                  <a:pt x="11329" y="1524"/>
                </a:lnTo>
                <a:lnTo>
                  <a:pt x="11400" y="1577"/>
                </a:lnTo>
                <a:lnTo>
                  <a:pt x="11506" y="1577"/>
                </a:lnTo>
                <a:lnTo>
                  <a:pt x="11506" y="1577"/>
                </a:lnTo>
                <a:lnTo>
                  <a:pt x="11788" y="1734"/>
                </a:lnTo>
                <a:lnTo>
                  <a:pt x="11965" y="1787"/>
                </a:lnTo>
                <a:lnTo>
                  <a:pt x="12176" y="1787"/>
                </a:lnTo>
                <a:lnTo>
                  <a:pt x="12353" y="1787"/>
                </a:lnTo>
                <a:lnTo>
                  <a:pt x="12353" y="1787"/>
                </a:lnTo>
                <a:lnTo>
                  <a:pt x="12529" y="1787"/>
                </a:lnTo>
                <a:lnTo>
                  <a:pt x="12635" y="1787"/>
                </a:lnTo>
                <a:lnTo>
                  <a:pt x="12741" y="1945"/>
                </a:lnTo>
                <a:lnTo>
                  <a:pt x="12741" y="1945"/>
                </a:lnTo>
                <a:lnTo>
                  <a:pt x="12812" y="1945"/>
                </a:lnTo>
                <a:lnTo>
                  <a:pt x="12882" y="1945"/>
                </a:lnTo>
                <a:lnTo>
                  <a:pt x="12918" y="1997"/>
                </a:lnTo>
                <a:lnTo>
                  <a:pt x="12918" y="2050"/>
                </a:lnTo>
                <a:lnTo>
                  <a:pt x="12918" y="2050"/>
                </a:lnTo>
                <a:lnTo>
                  <a:pt x="13376" y="2050"/>
                </a:lnTo>
                <a:lnTo>
                  <a:pt x="13376" y="2050"/>
                </a:lnTo>
                <a:lnTo>
                  <a:pt x="13518" y="1997"/>
                </a:lnTo>
                <a:lnTo>
                  <a:pt x="13518" y="1997"/>
                </a:lnTo>
                <a:lnTo>
                  <a:pt x="13624" y="1945"/>
                </a:lnTo>
                <a:lnTo>
                  <a:pt x="13624" y="2050"/>
                </a:lnTo>
                <a:lnTo>
                  <a:pt x="13624" y="2050"/>
                </a:lnTo>
                <a:lnTo>
                  <a:pt x="13624" y="1945"/>
                </a:lnTo>
                <a:lnTo>
                  <a:pt x="13659" y="1839"/>
                </a:lnTo>
                <a:lnTo>
                  <a:pt x="13835" y="1839"/>
                </a:lnTo>
                <a:lnTo>
                  <a:pt x="14082" y="1839"/>
                </a:lnTo>
                <a:lnTo>
                  <a:pt x="14329" y="1945"/>
                </a:lnTo>
                <a:lnTo>
                  <a:pt x="14329" y="1945"/>
                </a:lnTo>
                <a:lnTo>
                  <a:pt x="14576" y="2102"/>
                </a:lnTo>
                <a:lnTo>
                  <a:pt x="14824" y="2312"/>
                </a:lnTo>
                <a:lnTo>
                  <a:pt x="14824" y="2312"/>
                </a:lnTo>
                <a:lnTo>
                  <a:pt x="14965" y="2365"/>
                </a:lnTo>
                <a:lnTo>
                  <a:pt x="15106" y="2523"/>
                </a:lnTo>
                <a:lnTo>
                  <a:pt x="15106" y="2523"/>
                </a:lnTo>
                <a:lnTo>
                  <a:pt x="15176" y="2575"/>
                </a:lnTo>
                <a:lnTo>
                  <a:pt x="15282" y="2575"/>
                </a:lnTo>
                <a:lnTo>
                  <a:pt x="15318" y="2523"/>
                </a:lnTo>
                <a:lnTo>
                  <a:pt x="15353" y="2575"/>
                </a:lnTo>
                <a:lnTo>
                  <a:pt x="15353" y="2575"/>
                </a:lnTo>
                <a:lnTo>
                  <a:pt x="15353" y="3364"/>
                </a:lnTo>
                <a:lnTo>
                  <a:pt x="15353" y="4099"/>
                </a:lnTo>
                <a:lnTo>
                  <a:pt x="15388" y="4940"/>
                </a:lnTo>
                <a:lnTo>
                  <a:pt x="15353" y="5728"/>
                </a:lnTo>
                <a:lnTo>
                  <a:pt x="15353" y="5728"/>
                </a:lnTo>
                <a:lnTo>
                  <a:pt x="15353" y="7358"/>
                </a:lnTo>
                <a:lnTo>
                  <a:pt x="15353" y="8934"/>
                </a:lnTo>
                <a:lnTo>
                  <a:pt x="15353" y="8934"/>
                </a:lnTo>
                <a:lnTo>
                  <a:pt x="15388" y="10564"/>
                </a:lnTo>
                <a:lnTo>
                  <a:pt x="15388" y="12140"/>
                </a:lnTo>
                <a:lnTo>
                  <a:pt x="15388" y="12140"/>
                </a:lnTo>
                <a:lnTo>
                  <a:pt x="15353" y="12876"/>
                </a:lnTo>
                <a:lnTo>
                  <a:pt x="15353" y="13664"/>
                </a:lnTo>
                <a:lnTo>
                  <a:pt x="15353" y="13664"/>
                </a:lnTo>
                <a:lnTo>
                  <a:pt x="15353" y="14032"/>
                </a:lnTo>
                <a:lnTo>
                  <a:pt x="15353" y="14347"/>
                </a:lnTo>
                <a:lnTo>
                  <a:pt x="15353" y="14347"/>
                </a:lnTo>
                <a:lnTo>
                  <a:pt x="15318" y="14610"/>
                </a:lnTo>
                <a:lnTo>
                  <a:pt x="15353" y="14768"/>
                </a:lnTo>
                <a:lnTo>
                  <a:pt x="15388" y="14978"/>
                </a:lnTo>
                <a:lnTo>
                  <a:pt x="15388" y="14978"/>
                </a:lnTo>
                <a:lnTo>
                  <a:pt x="15565" y="15031"/>
                </a:lnTo>
                <a:lnTo>
                  <a:pt x="15671" y="14978"/>
                </a:lnTo>
                <a:lnTo>
                  <a:pt x="15671" y="14978"/>
                </a:lnTo>
                <a:lnTo>
                  <a:pt x="15706" y="14978"/>
                </a:lnTo>
                <a:lnTo>
                  <a:pt x="15776" y="14978"/>
                </a:lnTo>
                <a:lnTo>
                  <a:pt x="15918" y="15031"/>
                </a:lnTo>
                <a:lnTo>
                  <a:pt x="15918" y="15031"/>
                </a:lnTo>
                <a:lnTo>
                  <a:pt x="15988" y="15031"/>
                </a:lnTo>
                <a:lnTo>
                  <a:pt x="16059" y="14978"/>
                </a:lnTo>
                <a:lnTo>
                  <a:pt x="16129" y="14873"/>
                </a:lnTo>
                <a:lnTo>
                  <a:pt x="16129" y="14873"/>
                </a:lnTo>
                <a:lnTo>
                  <a:pt x="16271" y="14873"/>
                </a:lnTo>
                <a:lnTo>
                  <a:pt x="16447" y="14873"/>
                </a:lnTo>
                <a:lnTo>
                  <a:pt x="16447" y="14873"/>
                </a:lnTo>
                <a:lnTo>
                  <a:pt x="16412" y="15031"/>
                </a:lnTo>
                <a:lnTo>
                  <a:pt x="16412" y="15083"/>
                </a:lnTo>
                <a:lnTo>
                  <a:pt x="16412" y="15188"/>
                </a:lnTo>
                <a:lnTo>
                  <a:pt x="16412" y="15188"/>
                </a:lnTo>
                <a:lnTo>
                  <a:pt x="16447" y="15293"/>
                </a:lnTo>
                <a:lnTo>
                  <a:pt x="16518" y="15346"/>
                </a:lnTo>
                <a:lnTo>
                  <a:pt x="16694" y="15556"/>
                </a:lnTo>
                <a:lnTo>
                  <a:pt x="16694" y="15556"/>
                </a:lnTo>
                <a:lnTo>
                  <a:pt x="16906" y="15872"/>
                </a:lnTo>
                <a:lnTo>
                  <a:pt x="17188" y="16134"/>
                </a:lnTo>
                <a:lnTo>
                  <a:pt x="17188" y="16134"/>
                </a:lnTo>
                <a:lnTo>
                  <a:pt x="17294" y="16239"/>
                </a:lnTo>
                <a:lnTo>
                  <a:pt x="17365" y="16397"/>
                </a:lnTo>
                <a:lnTo>
                  <a:pt x="17400" y="16607"/>
                </a:lnTo>
                <a:lnTo>
                  <a:pt x="17400" y="16607"/>
                </a:lnTo>
                <a:lnTo>
                  <a:pt x="17647" y="16450"/>
                </a:lnTo>
                <a:lnTo>
                  <a:pt x="17753" y="16397"/>
                </a:lnTo>
                <a:lnTo>
                  <a:pt x="17859" y="16239"/>
                </a:lnTo>
                <a:lnTo>
                  <a:pt x="17859" y="16239"/>
                </a:lnTo>
                <a:lnTo>
                  <a:pt x="17894" y="16134"/>
                </a:lnTo>
                <a:lnTo>
                  <a:pt x="17965" y="15977"/>
                </a:lnTo>
                <a:lnTo>
                  <a:pt x="17965" y="15977"/>
                </a:lnTo>
                <a:lnTo>
                  <a:pt x="18000" y="15924"/>
                </a:lnTo>
                <a:lnTo>
                  <a:pt x="18000" y="15924"/>
                </a:lnTo>
                <a:lnTo>
                  <a:pt x="18000" y="15872"/>
                </a:lnTo>
                <a:lnTo>
                  <a:pt x="18000" y="15819"/>
                </a:lnTo>
                <a:lnTo>
                  <a:pt x="18000" y="15819"/>
                </a:lnTo>
                <a:lnTo>
                  <a:pt x="18071" y="15714"/>
                </a:lnTo>
                <a:lnTo>
                  <a:pt x="18212" y="15714"/>
                </a:lnTo>
                <a:lnTo>
                  <a:pt x="18212" y="15714"/>
                </a:lnTo>
                <a:lnTo>
                  <a:pt x="18318" y="15609"/>
                </a:lnTo>
                <a:lnTo>
                  <a:pt x="18388" y="15609"/>
                </a:lnTo>
                <a:lnTo>
                  <a:pt x="18459" y="15609"/>
                </a:lnTo>
                <a:lnTo>
                  <a:pt x="18459" y="15609"/>
                </a:lnTo>
                <a:lnTo>
                  <a:pt x="18600" y="15661"/>
                </a:lnTo>
                <a:lnTo>
                  <a:pt x="18706" y="15714"/>
                </a:lnTo>
                <a:lnTo>
                  <a:pt x="18741" y="15924"/>
                </a:lnTo>
                <a:lnTo>
                  <a:pt x="18741" y="16029"/>
                </a:lnTo>
                <a:lnTo>
                  <a:pt x="18776" y="16134"/>
                </a:lnTo>
                <a:lnTo>
                  <a:pt x="18847" y="16187"/>
                </a:lnTo>
                <a:lnTo>
                  <a:pt x="18847" y="16187"/>
                </a:lnTo>
                <a:lnTo>
                  <a:pt x="18988" y="16292"/>
                </a:lnTo>
                <a:lnTo>
                  <a:pt x="19094" y="16450"/>
                </a:lnTo>
                <a:lnTo>
                  <a:pt x="19094" y="16450"/>
                </a:lnTo>
                <a:lnTo>
                  <a:pt x="19165" y="16607"/>
                </a:lnTo>
                <a:lnTo>
                  <a:pt x="19306" y="16765"/>
                </a:lnTo>
                <a:lnTo>
                  <a:pt x="19306" y="16765"/>
                </a:lnTo>
                <a:lnTo>
                  <a:pt x="19482" y="16975"/>
                </a:lnTo>
                <a:lnTo>
                  <a:pt x="19553" y="17080"/>
                </a:lnTo>
                <a:lnTo>
                  <a:pt x="19694" y="17396"/>
                </a:lnTo>
                <a:lnTo>
                  <a:pt x="19694" y="17396"/>
                </a:lnTo>
                <a:lnTo>
                  <a:pt x="20082" y="18184"/>
                </a:lnTo>
                <a:lnTo>
                  <a:pt x="20082" y="18184"/>
                </a:lnTo>
                <a:lnTo>
                  <a:pt x="20259" y="18447"/>
                </a:lnTo>
                <a:lnTo>
                  <a:pt x="20329" y="18709"/>
                </a:lnTo>
                <a:lnTo>
                  <a:pt x="20329" y="18709"/>
                </a:lnTo>
                <a:lnTo>
                  <a:pt x="20329" y="18815"/>
                </a:lnTo>
                <a:lnTo>
                  <a:pt x="20365" y="18867"/>
                </a:lnTo>
                <a:lnTo>
                  <a:pt x="20471" y="18972"/>
                </a:lnTo>
                <a:lnTo>
                  <a:pt x="20471" y="18972"/>
                </a:lnTo>
                <a:lnTo>
                  <a:pt x="20435" y="19025"/>
                </a:lnTo>
                <a:lnTo>
                  <a:pt x="20471" y="19130"/>
                </a:lnTo>
                <a:lnTo>
                  <a:pt x="20612" y="19445"/>
                </a:lnTo>
                <a:lnTo>
                  <a:pt x="20612" y="19445"/>
                </a:lnTo>
                <a:lnTo>
                  <a:pt x="20682" y="19445"/>
                </a:lnTo>
                <a:lnTo>
                  <a:pt x="20859" y="19550"/>
                </a:lnTo>
                <a:lnTo>
                  <a:pt x="21176" y="19708"/>
                </a:lnTo>
                <a:lnTo>
                  <a:pt x="21176" y="19708"/>
                </a:lnTo>
                <a:lnTo>
                  <a:pt x="21388" y="19971"/>
                </a:lnTo>
                <a:lnTo>
                  <a:pt x="21459" y="20076"/>
                </a:lnTo>
                <a:lnTo>
                  <a:pt x="21565" y="20076"/>
                </a:lnTo>
                <a:lnTo>
                  <a:pt x="21565" y="20076"/>
                </a:lnTo>
                <a:lnTo>
                  <a:pt x="21565" y="20181"/>
                </a:lnTo>
                <a:lnTo>
                  <a:pt x="21565" y="20234"/>
                </a:lnTo>
                <a:lnTo>
                  <a:pt x="21494" y="20391"/>
                </a:lnTo>
                <a:lnTo>
                  <a:pt x="21494" y="20391"/>
                </a:lnTo>
                <a:lnTo>
                  <a:pt x="21459" y="20496"/>
                </a:lnTo>
                <a:lnTo>
                  <a:pt x="21494" y="20654"/>
                </a:lnTo>
                <a:lnTo>
                  <a:pt x="21565" y="20969"/>
                </a:lnTo>
                <a:lnTo>
                  <a:pt x="21565" y="20969"/>
                </a:lnTo>
                <a:lnTo>
                  <a:pt x="21600" y="21074"/>
                </a:lnTo>
                <a:lnTo>
                  <a:pt x="21565" y="21127"/>
                </a:lnTo>
                <a:lnTo>
                  <a:pt x="21459" y="21337"/>
                </a:lnTo>
                <a:lnTo>
                  <a:pt x="21176" y="21600"/>
                </a:lnTo>
                <a:lnTo>
                  <a:pt x="21176" y="21600"/>
                </a:lnTo>
                <a:lnTo>
                  <a:pt x="21176" y="21390"/>
                </a:lnTo>
                <a:lnTo>
                  <a:pt x="21176" y="21390"/>
                </a:lnTo>
                <a:lnTo>
                  <a:pt x="21176" y="21547"/>
                </a:lnTo>
                <a:lnTo>
                  <a:pt x="21071" y="21600"/>
                </a:lnTo>
                <a:lnTo>
                  <a:pt x="21071" y="21600"/>
                </a:lnTo>
                <a:lnTo>
                  <a:pt x="21035" y="21495"/>
                </a:lnTo>
                <a:lnTo>
                  <a:pt x="21035" y="21390"/>
                </a:lnTo>
                <a:lnTo>
                  <a:pt x="21106" y="21232"/>
                </a:lnTo>
                <a:lnTo>
                  <a:pt x="21282" y="20969"/>
                </a:lnTo>
                <a:lnTo>
                  <a:pt x="21282" y="20969"/>
                </a:lnTo>
                <a:lnTo>
                  <a:pt x="21176" y="21127"/>
                </a:lnTo>
                <a:lnTo>
                  <a:pt x="21035" y="21232"/>
                </a:lnTo>
                <a:lnTo>
                  <a:pt x="21000" y="21232"/>
                </a:lnTo>
                <a:lnTo>
                  <a:pt x="21000" y="21127"/>
                </a:lnTo>
                <a:lnTo>
                  <a:pt x="21000" y="21127"/>
                </a:lnTo>
                <a:lnTo>
                  <a:pt x="20929" y="21074"/>
                </a:lnTo>
                <a:lnTo>
                  <a:pt x="21000" y="21074"/>
                </a:lnTo>
                <a:lnTo>
                  <a:pt x="21071" y="21022"/>
                </a:lnTo>
                <a:lnTo>
                  <a:pt x="21247" y="21022"/>
                </a:lnTo>
                <a:lnTo>
                  <a:pt x="21247" y="21022"/>
                </a:lnTo>
                <a:lnTo>
                  <a:pt x="21071" y="20969"/>
                </a:lnTo>
                <a:lnTo>
                  <a:pt x="21071" y="20969"/>
                </a:lnTo>
                <a:lnTo>
                  <a:pt x="21071" y="20707"/>
                </a:lnTo>
                <a:lnTo>
                  <a:pt x="21071" y="20549"/>
                </a:lnTo>
                <a:lnTo>
                  <a:pt x="21035" y="20391"/>
                </a:lnTo>
                <a:lnTo>
                  <a:pt x="21035" y="20391"/>
                </a:lnTo>
                <a:lnTo>
                  <a:pt x="20929" y="20234"/>
                </a:lnTo>
                <a:lnTo>
                  <a:pt x="20929" y="20181"/>
                </a:lnTo>
                <a:lnTo>
                  <a:pt x="21035" y="20076"/>
                </a:lnTo>
                <a:lnTo>
                  <a:pt x="21035" y="20076"/>
                </a:lnTo>
                <a:lnTo>
                  <a:pt x="20859" y="20181"/>
                </a:lnTo>
                <a:lnTo>
                  <a:pt x="20753" y="20234"/>
                </a:lnTo>
                <a:lnTo>
                  <a:pt x="20682" y="20234"/>
                </a:lnTo>
                <a:lnTo>
                  <a:pt x="20682" y="20234"/>
                </a:lnTo>
                <a:lnTo>
                  <a:pt x="20753" y="20181"/>
                </a:lnTo>
                <a:lnTo>
                  <a:pt x="20753" y="20181"/>
                </a:lnTo>
                <a:lnTo>
                  <a:pt x="20612" y="20234"/>
                </a:lnTo>
                <a:lnTo>
                  <a:pt x="20506" y="20286"/>
                </a:lnTo>
                <a:lnTo>
                  <a:pt x="20506" y="20391"/>
                </a:lnTo>
                <a:lnTo>
                  <a:pt x="20506" y="20391"/>
                </a:lnTo>
                <a:lnTo>
                  <a:pt x="20541" y="20444"/>
                </a:lnTo>
                <a:lnTo>
                  <a:pt x="20541" y="20496"/>
                </a:lnTo>
                <a:lnTo>
                  <a:pt x="20541" y="20496"/>
                </a:lnTo>
                <a:lnTo>
                  <a:pt x="20506" y="20549"/>
                </a:lnTo>
                <a:lnTo>
                  <a:pt x="20506" y="20549"/>
                </a:lnTo>
                <a:lnTo>
                  <a:pt x="20471" y="20549"/>
                </a:lnTo>
                <a:lnTo>
                  <a:pt x="20471" y="20654"/>
                </a:lnTo>
                <a:lnTo>
                  <a:pt x="20471" y="20654"/>
                </a:lnTo>
                <a:lnTo>
                  <a:pt x="20471" y="20707"/>
                </a:lnTo>
                <a:lnTo>
                  <a:pt x="20435" y="20707"/>
                </a:lnTo>
                <a:lnTo>
                  <a:pt x="20365" y="20707"/>
                </a:lnTo>
                <a:lnTo>
                  <a:pt x="20329" y="20654"/>
                </a:lnTo>
                <a:lnTo>
                  <a:pt x="20329" y="20654"/>
                </a:lnTo>
                <a:lnTo>
                  <a:pt x="20329" y="20444"/>
                </a:lnTo>
                <a:lnTo>
                  <a:pt x="20435" y="20286"/>
                </a:lnTo>
                <a:lnTo>
                  <a:pt x="20435" y="20286"/>
                </a:lnTo>
                <a:lnTo>
                  <a:pt x="20471" y="20181"/>
                </a:lnTo>
                <a:lnTo>
                  <a:pt x="20471" y="19971"/>
                </a:lnTo>
                <a:lnTo>
                  <a:pt x="20471" y="19971"/>
                </a:lnTo>
                <a:lnTo>
                  <a:pt x="20506" y="19918"/>
                </a:lnTo>
                <a:lnTo>
                  <a:pt x="20541" y="19918"/>
                </a:lnTo>
                <a:lnTo>
                  <a:pt x="20682" y="19918"/>
                </a:lnTo>
                <a:lnTo>
                  <a:pt x="20682" y="19918"/>
                </a:lnTo>
                <a:lnTo>
                  <a:pt x="20541" y="19918"/>
                </a:lnTo>
                <a:lnTo>
                  <a:pt x="20506" y="19866"/>
                </a:lnTo>
                <a:lnTo>
                  <a:pt x="20435" y="19813"/>
                </a:lnTo>
                <a:lnTo>
                  <a:pt x="20435" y="19813"/>
                </a:lnTo>
                <a:lnTo>
                  <a:pt x="20471" y="19866"/>
                </a:lnTo>
                <a:lnTo>
                  <a:pt x="20471" y="19918"/>
                </a:lnTo>
                <a:lnTo>
                  <a:pt x="20435" y="19971"/>
                </a:lnTo>
                <a:lnTo>
                  <a:pt x="20365" y="19971"/>
                </a:lnTo>
                <a:lnTo>
                  <a:pt x="20365" y="19971"/>
                </a:lnTo>
                <a:lnTo>
                  <a:pt x="20294" y="19866"/>
                </a:lnTo>
                <a:lnTo>
                  <a:pt x="20259" y="19813"/>
                </a:lnTo>
                <a:lnTo>
                  <a:pt x="20259" y="19603"/>
                </a:lnTo>
                <a:lnTo>
                  <a:pt x="20259" y="19603"/>
                </a:lnTo>
                <a:lnTo>
                  <a:pt x="20329" y="19655"/>
                </a:lnTo>
                <a:lnTo>
                  <a:pt x="20365" y="19708"/>
                </a:lnTo>
                <a:lnTo>
                  <a:pt x="20365" y="19708"/>
                </a:lnTo>
                <a:lnTo>
                  <a:pt x="20294" y="19603"/>
                </a:lnTo>
                <a:lnTo>
                  <a:pt x="20259" y="19445"/>
                </a:lnTo>
                <a:lnTo>
                  <a:pt x="20259" y="19445"/>
                </a:lnTo>
                <a:lnTo>
                  <a:pt x="20153" y="19393"/>
                </a:lnTo>
                <a:lnTo>
                  <a:pt x="20153" y="19393"/>
                </a:lnTo>
                <a:lnTo>
                  <a:pt x="20224" y="19393"/>
                </a:lnTo>
                <a:lnTo>
                  <a:pt x="20224" y="19288"/>
                </a:lnTo>
                <a:lnTo>
                  <a:pt x="20224" y="19235"/>
                </a:lnTo>
                <a:lnTo>
                  <a:pt x="20259" y="19235"/>
                </a:lnTo>
                <a:lnTo>
                  <a:pt x="20259" y="19235"/>
                </a:lnTo>
                <a:lnTo>
                  <a:pt x="20153" y="19235"/>
                </a:lnTo>
                <a:lnTo>
                  <a:pt x="20082" y="19130"/>
                </a:lnTo>
                <a:lnTo>
                  <a:pt x="20082" y="19130"/>
                </a:lnTo>
                <a:lnTo>
                  <a:pt x="19976" y="19077"/>
                </a:lnTo>
                <a:lnTo>
                  <a:pt x="19976" y="19025"/>
                </a:lnTo>
                <a:lnTo>
                  <a:pt x="20047" y="18972"/>
                </a:lnTo>
                <a:lnTo>
                  <a:pt x="20047" y="18867"/>
                </a:lnTo>
                <a:lnTo>
                  <a:pt x="20047" y="18867"/>
                </a:lnTo>
                <a:lnTo>
                  <a:pt x="19976" y="18972"/>
                </a:lnTo>
                <a:lnTo>
                  <a:pt x="19941" y="18867"/>
                </a:lnTo>
                <a:lnTo>
                  <a:pt x="19800" y="18762"/>
                </a:lnTo>
                <a:lnTo>
                  <a:pt x="19800" y="18762"/>
                </a:lnTo>
                <a:lnTo>
                  <a:pt x="19765" y="18815"/>
                </a:lnTo>
                <a:lnTo>
                  <a:pt x="19729" y="18815"/>
                </a:lnTo>
                <a:lnTo>
                  <a:pt x="19659" y="18709"/>
                </a:lnTo>
                <a:lnTo>
                  <a:pt x="19694" y="18657"/>
                </a:lnTo>
                <a:lnTo>
                  <a:pt x="19694" y="18657"/>
                </a:lnTo>
                <a:lnTo>
                  <a:pt x="19729" y="18552"/>
                </a:lnTo>
                <a:lnTo>
                  <a:pt x="19765" y="18552"/>
                </a:lnTo>
                <a:lnTo>
                  <a:pt x="19906" y="18552"/>
                </a:lnTo>
                <a:lnTo>
                  <a:pt x="19906" y="18552"/>
                </a:lnTo>
                <a:lnTo>
                  <a:pt x="19800" y="18552"/>
                </a:lnTo>
                <a:lnTo>
                  <a:pt x="19694" y="18552"/>
                </a:lnTo>
                <a:lnTo>
                  <a:pt x="19694" y="18552"/>
                </a:lnTo>
                <a:lnTo>
                  <a:pt x="19729" y="18499"/>
                </a:lnTo>
                <a:lnTo>
                  <a:pt x="19694" y="18394"/>
                </a:lnTo>
                <a:lnTo>
                  <a:pt x="19659" y="18289"/>
                </a:lnTo>
                <a:lnTo>
                  <a:pt x="19694" y="18236"/>
                </a:lnTo>
                <a:lnTo>
                  <a:pt x="19694" y="18236"/>
                </a:lnTo>
                <a:lnTo>
                  <a:pt x="19659" y="18236"/>
                </a:lnTo>
                <a:lnTo>
                  <a:pt x="19588" y="18236"/>
                </a:lnTo>
                <a:lnTo>
                  <a:pt x="19553" y="18184"/>
                </a:lnTo>
                <a:lnTo>
                  <a:pt x="19553" y="18131"/>
                </a:lnTo>
                <a:lnTo>
                  <a:pt x="19553" y="18131"/>
                </a:lnTo>
                <a:lnTo>
                  <a:pt x="19694" y="18184"/>
                </a:lnTo>
                <a:lnTo>
                  <a:pt x="19800" y="18289"/>
                </a:lnTo>
                <a:lnTo>
                  <a:pt x="19800" y="18289"/>
                </a:lnTo>
                <a:lnTo>
                  <a:pt x="19729" y="18131"/>
                </a:lnTo>
                <a:lnTo>
                  <a:pt x="19588" y="17974"/>
                </a:lnTo>
                <a:lnTo>
                  <a:pt x="19588" y="17974"/>
                </a:lnTo>
                <a:lnTo>
                  <a:pt x="19588" y="17921"/>
                </a:lnTo>
                <a:lnTo>
                  <a:pt x="19659" y="17869"/>
                </a:lnTo>
                <a:lnTo>
                  <a:pt x="19800" y="17921"/>
                </a:lnTo>
                <a:lnTo>
                  <a:pt x="19800" y="17921"/>
                </a:lnTo>
                <a:lnTo>
                  <a:pt x="19694" y="17869"/>
                </a:lnTo>
                <a:lnTo>
                  <a:pt x="19659" y="17869"/>
                </a:lnTo>
                <a:lnTo>
                  <a:pt x="19553" y="17921"/>
                </a:lnTo>
                <a:lnTo>
                  <a:pt x="19553" y="17974"/>
                </a:lnTo>
                <a:lnTo>
                  <a:pt x="19553" y="17974"/>
                </a:lnTo>
                <a:lnTo>
                  <a:pt x="19482" y="17921"/>
                </a:lnTo>
                <a:lnTo>
                  <a:pt x="19482" y="17816"/>
                </a:lnTo>
                <a:lnTo>
                  <a:pt x="19482" y="17658"/>
                </a:lnTo>
                <a:lnTo>
                  <a:pt x="19518" y="17606"/>
                </a:lnTo>
                <a:lnTo>
                  <a:pt x="19518" y="17606"/>
                </a:lnTo>
                <a:lnTo>
                  <a:pt x="19482" y="17711"/>
                </a:lnTo>
                <a:lnTo>
                  <a:pt x="19412" y="17711"/>
                </a:lnTo>
                <a:lnTo>
                  <a:pt x="19376" y="17711"/>
                </a:lnTo>
                <a:lnTo>
                  <a:pt x="19376" y="17711"/>
                </a:lnTo>
                <a:lnTo>
                  <a:pt x="19306" y="17606"/>
                </a:lnTo>
                <a:lnTo>
                  <a:pt x="19306" y="17448"/>
                </a:lnTo>
                <a:lnTo>
                  <a:pt x="19306" y="17448"/>
                </a:lnTo>
                <a:lnTo>
                  <a:pt x="19341" y="17291"/>
                </a:lnTo>
                <a:lnTo>
                  <a:pt x="19482" y="17133"/>
                </a:lnTo>
                <a:lnTo>
                  <a:pt x="19482" y="17133"/>
                </a:lnTo>
                <a:lnTo>
                  <a:pt x="19376" y="17133"/>
                </a:lnTo>
                <a:lnTo>
                  <a:pt x="19306" y="17238"/>
                </a:lnTo>
                <a:lnTo>
                  <a:pt x="19271" y="17396"/>
                </a:lnTo>
                <a:lnTo>
                  <a:pt x="19271" y="17396"/>
                </a:lnTo>
                <a:lnTo>
                  <a:pt x="19271" y="17448"/>
                </a:lnTo>
                <a:lnTo>
                  <a:pt x="19200" y="17448"/>
                </a:lnTo>
                <a:lnTo>
                  <a:pt x="19129" y="17396"/>
                </a:lnTo>
                <a:lnTo>
                  <a:pt x="19024" y="17343"/>
                </a:lnTo>
                <a:lnTo>
                  <a:pt x="18918" y="17291"/>
                </a:lnTo>
                <a:lnTo>
                  <a:pt x="18918" y="17291"/>
                </a:lnTo>
                <a:lnTo>
                  <a:pt x="18847" y="17133"/>
                </a:lnTo>
                <a:lnTo>
                  <a:pt x="18776" y="17028"/>
                </a:lnTo>
                <a:lnTo>
                  <a:pt x="18776" y="17028"/>
                </a:lnTo>
                <a:lnTo>
                  <a:pt x="18776" y="16870"/>
                </a:lnTo>
                <a:lnTo>
                  <a:pt x="18776" y="16765"/>
                </a:lnTo>
                <a:lnTo>
                  <a:pt x="18776" y="16765"/>
                </a:lnTo>
                <a:lnTo>
                  <a:pt x="18776" y="16818"/>
                </a:lnTo>
                <a:lnTo>
                  <a:pt x="18741" y="16818"/>
                </a:lnTo>
                <a:lnTo>
                  <a:pt x="18706" y="16712"/>
                </a:lnTo>
                <a:lnTo>
                  <a:pt x="18600" y="16450"/>
                </a:lnTo>
                <a:lnTo>
                  <a:pt x="18600" y="16450"/>
                </a:lnTo>
                <a:lnTo>
                  <a:pt x="18565" y="16187"/>
                </a:lnTo>
                <a:lnTo>
                  <a:pt x="18565" y="15977"/>
                </a:lnTo>
                <a:lnTo>
                  <a:pt x="18565" y="15977"/>
                </a:lnTo>
                <a:lnTo>
                  <a:pt x="18565" y="16029"/>
                </a:lnTo>
                <a:lnTo>
                  <a:pt x="18529" y="16134"/>
                </a:lnTo>
                <a:lnTo>
                  <a:pt x="18529" y="16134"/>
                </a:lnTo>
                <a:lnTo>
                  <a:pt x="18529" y="16187"/>
                </a:lnTo>
                <a:lnTo>
                  <a:pt x="18529" y="16239"/>
                </a:lnTo>
                <a:lnTo>
                  <a:pt x="18600" y="16397"/>
                </a:lnTo>
                <a:lnTo>
                  <a:pt x="18600" y="16397"/>
                </a:lnTo>
                <a:lnTo>
                  <a:pt x="18529" y="16292"/>
                </a:lnTo>
                <a:lnTo>
                  <a:pt x="18459" y="16397"/>
                </a:lnTo>
                <a:lnTo>
                  <a:pt x="18565" y="16555"/>
                </a:lnTo>
                <a:lnTo>
                  <a:pt x="18565" y="16555"/>
                </a:lnTo>
                <a:lnTo>
                  <a:pt x="18600" y="16818"/>
                </a:lnTo>
                <a:lnTo>
                  <a:pt x="18635" y="17028"/>
                </a:lnTo>
                <a:lnTo>
                  <a:pt x="18635" y="17028"/>
                </a:lnTo>
                <a:lnTo>
                  <a:pt x="18741" y="17343"/>
                </a:lnTo>
                <a:lnTo>
                  <a:pt x="18741" y="17396"/>
                </a:lnTo>
                <a:lnTo>
                  <a:pt x="18706" y="17448"/>
                </a:lnTo>
                <a:lnTo>
                  <a:pt x="18706" y="17448"/>
                </a:lnTo>
                <a:lnTo>
                  <a:pt x="18600" y="17448"/>
                </a:lnTo>
                <a:lnTo>
                  <a:pt x="18565" y="17396"/>
                </a:lnTo>
                <a:lnTo>
                  <a:pt x="18529" y="17238"/>
                </a:lnTo>
                <a:lnTo>
                  <a:pt x="18529" y="17238"/>
                </a:lnTo>
                <a:lnTo>
                  <a:pt x="18459" y="17291"/>
                </a:lnTo>
                <a:lnTo>
                  <a:pt x="18424" y="17291"/>
                </a:lnTo>
                <a:lnTo>
                  <a:pt x="18247" y="17291"/>
                </a:lnTo>
                <a:lnTo>
                  <a:pt x="18247" y="17291"/>
                </a:lnTo>
                <a:lnTo>
                  <a:pt x="18212" y="16870"/>
                </a:lnTo>
                <a:lnTo>
                  <a:pt x="18247" y="16765"/>
                </a:lnTo>
                <a:lnTo>
                  <a:pt x="18318" y="16712"/>
                </a:lnTo>
                <a:lnTo>
                  <a:pt x="18318" y="16712"/>
                </a:lnTo>
                <a:lnTo>
                  <a:pt x="18212" y="16607"/>
                </a:lnTo>
                <a:lnTo>
                  <a:pt x="18212" y="16712"/>
                </a:lnTo>
                <a:lnTo>
                  <a:pt x="18212" y="16712"/>
                </a:lnTo>
                <a:lnTo>
                  <a:pt x="18176" y="16607"/>
                </a:lnTo>
                <a:lnTo>
                  <a:pt x="18141" y="16607"/>
                </a:lnTo>
                <a:lnTo>
                  <a:pt x="18071" y="16818"/>
                </a:lnTo>
                <a:lnTo>
                  <a:pt x="18071" y="16818"/>
                </a:lnTo>
                <a:lnTo>
                  <a:pt x="18035" y="16818"/>
                </a:lnTo>
                <a:lnTo>
                  <a:pt x="17965" y="16712"/>
                </a:lnTo>
                <a:lnTo>
                  <a:pt x="17824" y="16502"/>
                </a:lnTo>
                <a:lnTo>
                  <a:pt x="17824" y="16502"/>
                </a:lnTo>
                <a:lnTo>
                  <a:pt x="17824" y="16607"/>
                </a:lnTo>
                <a:lnTo>
                  <a:pt x="17824" y="16607"/>
                </a:lnTo>
                <a:lnTo>
                  <a:pt x="17647" y="16502"/>
                </a:lnTo>
                <a:lnTo>
                  <a:pt x="17647" y="16502"/>
                </a:lnTo>
                <a:lnTo>
                  <a:pt x="17682" y="16555"/>
                </a:lnTo>
                <a:lnTo>
                  <a:pt x="17647" y="16607"/>
                </a:lnTo>
                <a:lnTo>
                  <a:pt x="17576" y="16765"/>
                </a:lnTo>
                <a:lnTo>
                  <a:pt x="17576" y="16765"/>
                </a:lnTo>
                <a:lnTo>
                  <a:pt x="17682" y="16712"/>
                </a:lnTo>
                <a:lnTo>
                  <a:pt x="17824" y="16712"/>
                </a:lnTo>
                <a:lnTo>
                  <a:pt x="17824" y="16712"/>
                </a:lnTo>
                <a:lnTo>
                  <a:pt x="17894" y="16870"/>
                </a:lnTo>
                <a:lnTo>
                  <a:pt x="17965" y="16975"/>
                </a:lnTo>
                <a:lnTo>
                  <a:pt x="18000" y="16870"/>
                </a:lnTo>
                <a:lnTo>
                  <a:pt x="18000" y="16870"/>
                </a:lnTo>
                <a:lnTo>
                  <a:pt x="17965" y="16975"/>
                </a:lnTo>
                <a:lnTo>
                  <a:pt x="17894" y="17028"/>
                </a:lnTo>
                <a:lnTo>
                  <a:pt x="17894" y="17028"/>
                </a:lnTo>
                <a:lnTo>
                  <a:pt x="18000" y="16975"/>
                </a:lnTo>
                <a:lnTo>
                  <a:pt x="18035" y="17028"/>
                </a:lnTo>
                <a:lnTo>
                  <a:pt x="18141" y="17080"/>
                </a:lnTo>
                <a:lnTo>
                  <a:pt x="18141" y="17080"/>
                </a:lnTo>
                <a:lnTo>
                  <a:pt x="18071" y="17080"/>
                </a:lnTo>
                <a:lnTo>
                  <a:pt x="18141" y="17133"/>
                </a:lnTo>
                <a:lnTo>
                  <a:pt x="18176" y="17238"/>
                </a:lnTo>
                <a:lnTo>
                  <a:pt x="18176" y="17238"/>
                </a:lnTo>
                <a:lnTo>
                  <a:pt x="18176" y="17291"/>
                </a:lnTo>
                <a:lnTo>
                  <a:pt x="18176" y="17343"/>
                </a:lnTo>
                <a:lnTo>
                  <a:pt x="18035" y="17396"/>
                </a:lnTo>
                <a:lnTo>
                  <a:pt x="18035" y="17396"/>
                </a:lnTo>
                <a:lnTo>
                  <a:pt x="18035" y="17291"/>
                </a:lnTo>
                <a:lnTo>
                  <a:pt x="18000" y="17291"/>
                </a:lnTo>
                <a:lnTo>
                  <a:pt x="17894" y="17291"/>
                </a:lnTo>
                <a:lnTo>
                  <a:pt x="17894" y="17291"/>
                </a:lnTo>
                <a:lnTo>
                  <a:pt x="17965" y="17343"/>
                </a:lnTo>
                <a:lnTo>
                  <a:pt x="17859" y="17343"/>
                </a:lnTo>
                <a:lnTo>
                  <a:pt x="17859" y="17343"/>
                </a:lnTo>
                <a:lnTo>
                  <a:pt x="17859" y="17343"/>
                </a:lnTo>
                <a:lnTo>
                  <a:pt x="17859" y="17396"/>
                </a:lnTo>
                <a:lnTo>
                  <a:pt x="17859" y="17448"/>
                </a:lnTo>
                <a:lnTo>
                  <a:pt x="17824" y="17448"/>
                </a:lnTo>
                <a:lnTo>
                  <a:pt x="17824" y="17448"/>
                </a:lnTo>
                <a:lnTo>
                  <a:pt x="17753" y="17343"/>
                </a:lnTo>
                <a:lnTo>
                  <a:pt x="17576" y="17238"/>
                </a:lnTo>
                <a:lnTo>
                  <a:pt x="17400" y="17080"/>
                </a:lnTo>
                <a:lnTo>
                  <a:pt x="17365" y="17028"/>
                </a:lnTo>
                <a:lnTo>
                  <a:pt x="17365" y="16975"/>
                </a:lnTo>
                <a:lnTo>
                  <a:pt x="17365" y="16975"/>
                </a:lnTo>
                <a:lnTo>
                  <a:pt x="17294" y="16975"/>
                </a:lnTo>
                <a:lnTo>
                  <a:pt x="17224" y="16870"/>
                </a:lnTo>
                <a:lnTo>
                  <a:pt x="17118" y="16765"/>
                </a:lnTo>
                <a:lnTo>
                  <a:pt x="17118" y="16765"/>
                </a:lnTo>
                <a:lnTo>
                  <a:pt x="16941" y="16502"/>
                </a:lnTo>
                <a:lnTo>
                  <a:pt x="16800" y="16397"/>
                </a:lnTo>
                <a:lnTo>
                  <a:pt x="16800" y="16397"/>
                </a:lnTo>
                <a:lnTo>
                  <a:pt x="16835" y="16292"/>
                </a:lnTo>
                <a:lnTo>
                  <a:pt x="16835" y="16292"/>
                </a:lnTo>
                <a:lnTo>
                  <a:pt x="16624" y="16292"/>
                </a:lnTo>
                <a:lnTo>
                  <a:pt x="16482" y="16239"/>
                </a:lnTo>
                <a:lnTo>
                  <a:pt x="16341" y="16029"/>
                </a:lnTo>
                <a:lnTo>
                  <a:pt x="16341" y="16029"/>
                </a:lnTo>
                <a:lnTo>
                  <a:pt x="16341" y="16134"/>
                </a:lnTo>
                <a:lnTo>
                  <a:pt x="16271" y="16029"/>
                </a:lnTo>
                <a:lnTo>
                  <a:pt x="16094" y="15924"/>
                </a:lnTo>
                <a:lnTo>
                  <a:pt x="16094" y="15924"/>
                </a:lnTo>
                <a:lnTo>
                  <a:pt x="16094" y="15872"/>
                </a:lnTo>
                <a:lnTo>
                  <a:pt x="16129" y="15819"/>
                </a:lnTo>
                <a:lnTo>
                  <a:pt x="16165" y="15714"/>
                </a:lnTo>
                <a:lnTo>
                  <a:pt x="16165" y="15661"/>
                </a:lnTo>
                <a:lnTo>
                  <a:pt x="16165" y="15661"/>
                </a:lnTo>
                <a:lnTo>
                  <a:pt x="16129" y="15451"/>
                </a:lnTo>
                <a:lnTo>
                  <a:pt x="16129" y="15399"/>
                </a:lnTo>
                <a:lnTo>
                  <a:pt x="16165" y="15346"/>
                </a:lnTo>
                <a:lnTo>
                  <a:pt x="16165" y="15346"/>
                </a:lnTo>
                <a:lnTo>
                  <a:pt x="16235" y="15346"/>
                </a:lnTo>
                <a:lnTo>
                  <a:pt x="16271" y="15346"/>
                </a:lnTo>
                <a:lnTo>
                  <a:pt x="16306" y="15556"/>
                </a:lnTo>
                <a:lnTo>
                  <a:pt x="16341" y="15819"/>
                </a:lnTo>
                <a:lnTo>
                  <a:pt x="16341" y="15819"/>
                </a:lnTo>
                <a:lnTo>
                  <a:pt x="16341" y="15661"/>
                </a:lnTo>
                <a:lnTo>
                  <a:pt x="16341" y="15556"/>
                </a:lnTo>
                <a:lnTo>
                  <a:pt x="16412" y="15451"/>
                </a:lnTo>
                <a:lnTo>
                  <a:pt x="16518" y="15556"/>
                </a:lnTo>
                <a:lnTo>
                  <a:pt x="16518" y="15556"/>
                </a:lnTo>
                <a:lnTo>
                  <a:pt x="16341" y="15399"/>
                </a:lnTo>
                <a:lnTo>
                  <a:pt x="16235" y="15293"/>
                </a:lnTo>
                <a:lnTo>
                  <a:pt x="16165" y="15293"/>
                </a:lnTo>
                <a:lnTo>
                  <a:pt x="16165" y="15293"/>
                </a:lnTo>
                <a:lnTo>
                  <a:pt x="16094" y="15399"/>
                </a:lnTo>
                <a:lnTo>
                  <a:pt x="15988" y="15556"/>
                </a:lnTo>
                <a:lnTo>
                  <a:pt x="15988" y="15556"/>
                </a:lnTo>
                <a:lnTo>
                  <a:pt x="15847" y="15609"/>
                </a:lnTo>
                <a:lnTo>
                  <a:pt x="15671" y="15661"/>
                </a:lnTo>
                <a:lnTo>
                  <a:pt x="15424" y="15609"/>
                </a:lnTo>
                <a:lnTo>
                  <a:pt x="15141" y="15451"/>
                </a:lnTo>
                <a:lnTo>
                  <a:pt x="15141" y="15451"/>
                </a:lnTo>
                <a:lnTo>
                  <a:pt x="15212" y="15346"/>
                </a:lnTo>
                <a:lnTo>
                  <a:pt x="15212" y="15293"/>
                </a:lnTo>
                <a:lnTo>
                  <a:pt x="15141" y="15136"/>
                </a:lnTo>
                <a:lnTo>
                  <a:pt x="15141" y="15136"/>
                </a:lnTo>
                <a:lnTo>
                  <a:pt x="15106" y="15188"/>
                </a:lnTo>
                <a:lnTo>
                  <a:pt x="15035" y="15293"/>
                </a:lnTo>
                <a:lnTo>
                  <a:pt x="15035" y="15293"/>
                </a:lnTo>
                <a:lnTo>
                  <a:pt x="14965" y="15346"/>
                </a:lnTo>
                <a:lnTo>
                  <a:pt x="14965" y="15346"/>
                </a:lnTo>
                <a:lnTo>
                  <a:pt x="14400" y="15136"/>
                </a:lnTo>
                <a:lnTo>
                  <a:pt x="14400" y="15136"/>
                </a:lnTo>
                <a:lnTo>
                  <a:pt x="14188" y="15136"/>
                </a:lnTo>
                <a:lnTo>
                  <a:pt x="14012" y="15293"/>
                </a:lnTo>
                <a:lnTo>
                  <a:pt x="13835" y="15346"/>
                </a:lnTo>
                <a:lnTo>
                  <a:pt x="13624" y="15293"/>
                </a:lnTo>
                <a:lnTo>
                  <a:pt x="13624" y="15293"/>
                </a:lnTo>
                <a:lnTo>
                  <a:pt x="13624" y="15188"/>
                </a:lnTo>
                <a:lnTo>
                  <a:pt x="13624" y="15188"/>
                </a:lnTo>
                <a:lnTo>
                  <a:pt x="13447" y="15083"/>
                </a:lnTo>
                <a:lnTo>
                  <a:pt x="13129" y="14978"/>
                </a:lnTo>
                <a:lnTo>
                  <a:pt x="13129" y="14978"/>
                </a:lnTo>
                <a:lnTo>
                  <a:pt x="13129" y="14768"/>
                </a:lnTo>
                <a:lnTo>
                  <a:pt x="13235" y="14610"/>
                </a:lnTo>
                <a:lnTo>
                  <a:pt x="13271" y="14558"/>
                </a:lnTo>
                <a:lnTo>
                  <a:pt x="13306" y="14453"/>
                </a:lnTo>
                <a:lnTo>
                  <a:pt x="13306" y="14453"/>
                </a:lnTo>
                <a:lnTo>
                  <a:pt x="13235" y="14453"/>
                </a:lnTo>
                <a:lnTo>
                  <a:pt x="13129" y="14558"/>
                </a:lnTo>
                <a:lnTo>
                  <a:pt x="13024" y="14768"/>
                </a:lnTo>
                <a:lnTo>
                  <a:pt x="13024" y="14768"/>
                </a:lnTo>
                <a:lnTo>
                  <a:pt x="12988" y="14820"/>
                </a:lnTo>
                <a:lnTo>
                  <a:pt x="12882" y="14820"/>
                </a:lnTo>
                <a:lnTo>
                  <a:pt x="12882" y="14820"/>
                </a:lnTo>
                <a:lnTo>
                  <a:pt x="12741" y="14768"/>
                </a:lnTo>
                <a:lnTo>
                  <a:pt x="12671" y="14715"/>
                </a:lnTo>
                <a:lnTo>
                  <a:pt x="12635" y="14715"/>
                </a:lnTo>
                <a:lnTo>
                  <a:pt x="12635" y="14715"/>
                </a:lnTo>
                <a:lnTo>
                  <a:pt x="12671" y="14558"/>
                </a:lnTo>
                <a:lnTo>
                  <a:pt x="12741" y="14505"/>
                </a:lnTo>
                <a:lnTo>
                  <a:pt x="12741" y="14505"/>
                </a:lnTo>
                <a:lnTo>
                  <a:pt x="12635" y="14505"/>
                </a:lnTo>
                <a:lnTo>
                  <a:pt x="12529" y="14505"/>
                </a:lnTo>
                <a:lnTo>
                  <a:pt x="12565" y="14453"/>
                </a:lnTo>
                <a:lnTo>
                  <a:pt x="12565" y="14453"/>
                </a:lnTo>
                <a:lnTo>
                  <a:pt x="12424" y="14505"/>
                </a:lnTo>
                <a:lnTo>
                  <a:pt x="12424" y="14505"/>
                </a:lnTo>
                <a:lnTo>
                  <a:pt x="12459" y="14453"/>
                </a:lnTo>
                <a:lnTo>
                  <a:pt x="12529" y="14347"/>
                </a:lnTo>
                <a:lnTo>
                  <a:pt x="12529" y="14347"/>
                </a:lnTo>
                <a:lnTo>
                  <a:pt x="12353" y="14453"/>
                </a:lnTo>
                <a:lnTo>
                  <a:pt x="12282" y="14453"/>
                </a:lnTo>
                <a:lnTo>
                  <a:pt x="12176" y="14453"/>
                </a:lnTo>
                <a:lnTo>
                  <a:pt x="12176" y="14453"/>
                </a:lnTo>
                <a:lnTo>
                  <a:pt x="12247" y="14347"/>
                </a:lnTo>
                <a:lnTo>
                  <a:pt x="12318" y="14295"/>
                </a:lnTo>
                <a:lnTo>
                  <a:pt x="12424" y="14242"/>
                </a:lnTo>
                <a:lnTo>
                  <a:pt x="12494" y="14242"/>
                </a:lnTo>
                <a:lnTo>
                  <a:pt x="12494" y="14242"/>
                </a:lnTo>
                <a:lnTo>
                  <a:pt x="12424" y="14242"/>
                </a:lnTo>
                <a:lnTo>
                  <a:pt x="12353" y="14242"/>
                </a:lnTo>
                <a:lnTo>
                  <a:pt x="12282" y="14242"/>
                </a:lnTo>
                <a:lnTo>
                  <a:pt x="12176" y="14242"/>
                </a:lnTo>
                <a:lnTo>
                  <a:pt x="12176" y="14242"/>
                </a:lnTo>
                <a:lnTo>
                  <a:pt x="12141" y="14190"/>
                </a:lnTo>
                <a:lnTo>
                  <a:pt x="12141" y="14137"/>
                </a:lnTo>
                <a:lnTo>
                  <a:pt x="12176" y="14032"/>
                </a:lnTo>
                <a:lnTo>
                  <a:pt x="12282" y="13980"/>
                </a:lnTo>
                <a:lnTo>
                  <a:pt x="12424" y="13927"/>
                </a:lnTo>
                <a:lnTo>
                  <a:pt x="12424" y="13927"/>
                </a:lnTo>
                <a:lnTo>
                  <a:pt x="12282" y="13874"/>
                </a:lnTo>
                <a:lnTo>
                  <a:pt x="12176" y="13927"/>
                </a:lnTo>
                <a:lnTo>
                  <a:pt x="12106" y="13927"/>
                </a:lnTo>
                <a:lnTo>
                  <a:pt x="12071" y="13980"/>
                </a:lnTo>
                <a:lnTo>
                  <a:pt x="12071" y="13980"/>
                </a:lnTo>
                <a:lnTo>
                  <a:pt x="12035" y="14032"/>
                </a:lnTo>
                <a:lnTo>
                  <a:pt x="11929" y="14137"/>
                </a:lnTo>
                <a:lnTo>
                  <a:pt x="11753" y="14190"/>
                </a:lnTo>
                <a:lnTo>
                  <a:pt x="11753" y="14190"/>
                </a:lnTo>
                <a:lnTo>
                  <a:pt x="11753" y="14032"/>
                </a:lnTo>
                <a:lnTo>
                  <a:pt x="11753" y="14032"/>
                </a:lnTo>
                <a:lnTo>
                  <a:pt x="11682" y="14190"/>
                </a:lnTo>
                <a:lnTo>
                  <a:pt x="11682" y="14190"/>
                </a:lnTo>
                <a:lnTo>
                  <a:pt x="11682" y="13980"/>
                </a:lnTo>
                <a:lnTo>
                  <a:pt x="11682" y="13874"/>
                </a:lnTo>
                <a:lnTo>
                  <a:pt x="11682" y="13874"/>
                </a:lnTo>
                <a:lnTo>
                  <a:pt x="11682" y="13927"/>
                </a:lnTo>
                <a:lnTo>
                  <a:pt x="11682" y="14032"/>
                </a:lnTo>
                <a:lnTo>
                  <a:pt x="11612" y="14190"/>
                </a:lnTo>
                <a:lnTo>
                  <a:pt x="11576" y="14242"/>
                </a:lnTo>
                <a:lnTo>
                  <a:pt x="11576" y="14242"/>
                </a:lnTo>
                <a:lnTo>
                  <a:pt x="11576" y="14137"/>
                </a:lnTo>
                <a:lnTo>
                  <a:pt x="11576" y="14137"/>
                </a:lnTo>
                <a:lnTo>
                  <a:pt x="11541" y="14190"/>
                </a:lnTo>
                <a:lnTo>
                  <a:pt x="11541" y="14242"/>
                </a:lnTo>
                <a:lnTo>
                  <a:pt x="11541" y="14242"/>
                </a:lnTo>
                <a:lnTo>
                  <a:pt x="11471" y="14190"/>
                </a:lnTo>
                <a:lnTo>
                  <a:pt x="11471" y="14137"/>
                </a:lnTo>
                <a:lnTo>
                  <a:pt x="11471" y="13927"/>
                </a:lnTo>
                <a:lnTo>
                  <a:pt x="11576" y="13717"/>
                </a:lnTo>
                <a:lnTo>
                  <a:pt x="11576" y="13717"/>
                </a:lnTo>
                <a:lnTo>
                  <a:pt x="11471" y="13769"/>
                </a:lnTo>
                <a:lnTo>
                  <a:pt x="11400" y="13980"/>
                </a:lnTo>
                <a:lnTo>
                  <a:pt x="11400" y="13980"/>
                </a:lnTo>
                <a:lnTo>
                  <a:pt x="11365" y="13980"/>
                </a:lnTo>
                <a:lnTo>
                  <a:pt x="11294" y="13980"/>
                </a:lnTo>
                <a:lnTo>
                  <a:pt x="11188" y="13980"/>
                </a:lnTo>
                <a:lnTo>
                  <a:pt x="11153" y="14032"/>
                </a:lnTo>
                <a:lnTo>
                  <a:pt x="11153" y="14032"/>
                </a:lnTo>
                <a:lnTo>
                  <a:pt x="11329" y="13980"/>
                </a:lnTo>
                <a:lnTo>
                  <a:pt x="11329" y="13980"/>
                </a:lnTo>
                <a:lnTo>
                  <a:pt x="11294" y="14137"/>
                </a:lnTo>
                <a:lnTo>
                  <a:pt x="11188" y="14190"/>
                </a:lnTo>
                <a:lnTo>
                  <a:pt x="11118" y="14242"/>
                </a:lnTo>
                <a:lnTo>
                  <a:pt x="11082" y="14295"/>
                </a:lnTo>
                <a:lnTo>
                  <a:pt x="11082" y="14295"/>
                </a:lnTo>
                <a:lnTo>
                  <a:pt x="11118" y="14295"/>
                </a:lnTo>
                <a:lnTo>
                  <a:pt x="11118" y="14295"/>
                </a:lnTo>
                <a:lnTo>
                  <a:pt x="11012" y="14453"/>
                </a:lnTo>
                <a:lnTo>
                  <a:pt x="11012" y="14453"/>
                </a:lnTo>
                <a:lnTo>
                  <a:pt x="11082" y="14347"/>
                </a:lnTo>
                <a:lnTo>
                  <a:pt x="11153" y="14295"/>
                </a:lnTo>
                <a:lnTo>
                  <a:pt x="11153" y="14295"/>
                </a:lnTo>
                <a:lnTo>
                  <a:pt x="11188" y="14453"/>
                </a:lnTo>
                <a:lnTo>
                  <a:pt x="11188" y="14453"/>
                </a:lnTo>
                <a:lnTo>
                  <a:pt x="11224" y="14347"/>
                </a:lnTo>
                <a:lnTo>
                  <a:pt x="11224" y="14347"/>
                </a:lnTo>
                <a:lnTo>
                  <a:pt x="11294" y="14453"/>
                </a:lnTo>
                <a:lnTo>
                  <a:pt x="11294" y="14505"/>
                </a:lnTo>
                <a:lnTo>
                  <a:pt x="11188" y="14610"/>
                </a:lnTo>
                <a:lnTo>
                  <a:pt x="11118" y="14610"/>
                </a:lnTo>
                <a:lnTo>
                  <a:pt x="11012" y="14715"/>
                </a:lnTo>
                <a:lnTo>
                  <a:pt x="11012" y="14715"/>
                </a:lnTo>
                <a:lnTo>
                  <a:pt x="11329" y="14558"/>
                </a:lnTo>
                <a:lnTo>
                  <a:pt x="11329" y="14558"/>
                </a:lnTo>
                <a:lnTo>
                  <a:pt x="11400" y="14610"/>
                </a:lnTo>
                <a:lnTo>
                  <a:pt x="11400" y="14768"/>
                </a:lnTo>
                <a:lnTo>
                  <a:pt x="11329" y="14820"/>
                </a:lnTo>
                <a:lnTo>
                  <a:pt x="11224" y="14978"/>
                </a:lnTo>
                <a:lnTo>
                  <a:pt x="11188" y="14978"/>
                </a:lnTo>
                <a:lnTo>
                  <a:pt x="11188" y="15031"/>
                </a:lnTo>
                <a:lnTo>
                  <a:pt x="11188" y="15031"/>
                </a:lnTo>
                <a:lnTo>
                  <a:pt x="11294" y="14978"/>
                </a:lnTo>
                <a:lnTo>
                  <a:pt x="11294" y="14978"/>
                </a:lnTo>
                <a:lnTo>
                  <a:pt x="11294" y="15083"/>
                </a:lnTo>
                <a:lnTo>
                  <a:pt x="11294" y="15083"/>
                </a:lnTo>
                <a:lnTo>
                  <a:pt x="11329" y="15031"/>
                </a:lnTo>
                <a:lnTo>
                  <a:pt x="11329" y="15031"/>
                </a:lnTo>
                <a:lnTo>
                  <a:pt x="11294" y="15188"/>
                </a:lnTo>
                <a:lnTo>
                  <a:pt x="11188" y="15293"/>
                </a:lnTo>
                <a:lnTo>
                  <a:pt x="11188" y="15293"/>
                </a:lnTo>
                <a:lnTo>
                  <a:pt x="11082" y="15346"/>
                </a:lnTo>
                <a:lnTo>
                  <a:pt x="11082" y="15346"/>
                </a:lnTo>
                <a:lnTo>
                  <a:pt x="11012" y="15399"/>
                </a:lnTo>
                <a:lnTo>
                  <a:pt x="10941" y="15399"/>
                </a:lnTo>
                <a:lnTo>
                  <a:pt x="10765" y="15346"/>
                </a:lnTo>
                <a:lnTo>
                  <a:pt x="10765" y="15346"/>
                </a:lnTo>
                <a:lnTo>
                  <a:pt x="10800" y="15293"/>
                </a:lnTo>
                <a:lnTo>
                  <a:pt x="10800" y="15293"/>
                </a:lnTo>
                <a:lnTo>
                  <a:pt x="10765" y="15293"/>
                </a:lnTo>
                <a:lnTo>
                  <a:pt x="10729" y="15346"/>
                </a:lnTo>
                <a:lnTo>
                  <a:pt x="10659" y="15451"/>
                </a:lnTo>
                <a:lnTo>
                  <a:pt x="10659" y="15451"/>
                </a:lnTo>
                <a:lnTo>
                  <a:pt x="10624" y="15136"/>
                </a:lnTo>
                <a:lnTo>
                  <a:pt x="10624" y="15136"/>
                </a:lnTo>
                <a:lnTo>
                  <a:pt x="10588" y="15188"/>
                </a:lnTo>
                <a:lnTo>
                  <a:pt x="10553" y="15346"/>
                </a:lnTo>
                <a:lnTo>
                  <a:pt x="10518" y="15451"/>
                </a:lnTo>
                <a:lnTo>
                  <a:pt x="10553" y="15609"/>
                </a:lnTo>
                <a:lnTo>
                  <a:pt x="10553" y="15609"/>
                </a:lnTo>
                <a:lnTo>
                  <a:pt x="10447" y="15556"/>
                </a:lnTo>
                <a:lnTo>
                  <a:pt x="10447" y="15399"/>
                </a:lnTo>
                <a:lnTo>
                  <a:pt x="10447" y="15399"/>
                </a:lnTo>
                <a:lnTo>
                  <a:pt x="10412" y="15451"/>
                </a:lnTo>
                <a:lnTo>
                  <a:pt x="10376" y="15451"/>
                </a:lnTo>
                <a:lnTo>
                  <a:pt x="10376" y="15451"/>
                </a:lnTo>
                <a:lnTo>
                  <a:pt x="10376" y="15609"/>
                </a:lnTo>
                <a:lnTo>
                  <a:pt x="10412" y="15714"/>
                </a:lnTo>
                <a:lnTo>
                  <a:pt x="10412" y="15714"/>
                </a:lnTo>
                <a:lnTo>
                  <a:pt x="10341" y="15609"/>
                </a:lnTo>
                <a:lnTo>
                  <a:pt x="10271" y="15609"/>
                </a:lnTo>
                <a:lnTo>
                  <a:pt x="10271" y="15714"/>
                </a:lnTo>
                <a:lnTo>
                  <a:pt x="10271" y="15714"/>
                </a:lnTo>
                <a:lnTo>
                  <a:pt x="10200" y="15872"/>
                </a:lnTo>
                <a:lnTo>
                  <a:pt x="10059" y="15977"/>
                </a:lnTo>
                <a:lnTo>
                  <a:pt x="10059" y="15977"/>
                </a:lnTo>
                <a:lnTo>
                  <a:pt x="10094" y="15819"/>
                </a:lnTo>
                <a:lnTo>
                  <a:pt x="10165" y="15661"/>
                </a:lnTo>
                <a:lnTo>
                  <a:pt x="10165" y="15661"/>
                </a:lnTo>
                <a:lnTo>
                  <a:pt x="10094" y="15714"/>
                </a:lnTo>
                <a:lnTo>
                  <a:pt x="10059" y="15819"/>
                </a:lnTo>
                <a:lnTo>
                  <a:pt x="10024" y="15977"/>
                </a:lnTo>
                <a:lnTo>
                  <a:pt x="10024" y="15977"/>
                </a:lnTo>
                <a:lnTo>
                  <a:pt x="9988" y="15872"/>
                </a:lnTo>
                <a:lnTo>
                  <a:pt x="9988" y="15872"/>
                </a:lnTo>
                <a:lnTo>
                  <a:pt x="9882" y="15872"/>
                </a:lnTo>
                <a:lnTo>
                  <a:pt x="9882" y="15924"/>
                </a:lnTo>
                <a:lnTo>
                  <a:pt x="9882" y="15977"/>
                </a:lnTo>
                <a:lnTo>
                  <a:pt x="9847" y="16029"/>
                </a:lnTo>
                <a:lnTo>
                  <a:pt x="9847" y="16029"/>
                </a:lnTo>
                <a:lnTo>
                  <a:pt x="9776" y="16187"/>
                </a:lnTo>
                <a:lnTo>
                  <a:pt x="9600" y="16134"/>
                </a:lnTo>
                <a:lnTo>
                  <a:pt x="9600" y="16134"/>
                </a:lnTo>
                <a:lnTo>
                  <a:pt x="9671" y="16239"/>
                </a:lnTo>
                <a:lnTo>
                  <a:pt x="9671" y="16239"/>
                </a:lnTo>
                <a:lnTo>
                  <a:pt x="9565" y="16239"/>
                </a:lnTo>
                <a:lnTo>
                  <a:pt x="9565" y="16239"/>
                </a:lnTo>
                <a:lnTo>
                  <a:pt x="9459" y="16239"/>
                </a:lnTo>
                <a:lnTo>
                  <a:pt x="9388" y="16292"/>
                </a:lnTo>
                <a:lnTo>
                  <a:pt x="9388" y="16292"/>
                </a:lnTo>
                <a:lnTo>
                  <a:pt x="9282" y="16292"/>
                </a:lnTo>
                <a:lnTo>
                  <a:pt x="9141" y="16187"/>
                </a:lnTo>
                <a:lnTo>
                  <a:pt x="9141" y="16187"/>
                </a:lnTo>
                <a:lnTo>
                  <a:pt x="9212" y="16134"/>
                </a:lnTo>
                <a:lnTo>
                  <a:pt x="9212" y="16029"/>
                </a:lnTo>
                <a:lnTo>
                  <a:pt x="9212" y="16029"/>
                </a:lnTo>
                <a:lnTo>
                  <a:pt x="9459" y="15872"/>
                </a:lnTo>
                <a:lnTo>
                  <a:pt x="9671" y="15609"/>
                </a:lnTo>
                <a:lnTo>
                  <a:pt x="9671" y="15609"/>
                </a:lnTo>
                <a:lnTo>
                  <a:pt x="9600" y="15609"/>
                </a:lnTo>
                <a:lnTo>
                  <a:pt x="9565" y="15661"/>
                </a:lnTo>
                <a:lnTo>
                  <a:pt x="9459" y="15714"/>
                </a:lnTo>
                <a:lnTo>
                  <a:pt x="9318" y="15661"/>
                </a:lnTo>
                <a:lnTo>
                  <a:pt x="9318" y="15661"/>
                </a:lnTo>
                <a:lnTo>
                  <a:pt x="9247" y="15609"/>
                </a:lnTo>
                <a:lnTo>
                  <a:pt x="9247" y="15556"/>
                </a:lnTo>
                <a:lnTo>
                  <a:pt x="9282" y="15346"/>
                </a:lnTo>
                <a:lnTo>
                  <a:pt x="9424" y="15083"/>
                </a:lnTo>
                <a:lnTo>
                  <a:pt x="9424" y="15083"/>
                </a:lnTo>
                <a:lnTo>
                  <a:pt x="9494" y="14873"/>
                </a:lnTo>
                <a:lnTo>
                  <a:pt x="9565" y="14768"/>
                </a:lnTo>
                <a:lnTo>
                  <a:pt x="9565" y="14768"/>
                </a:lnTo>
                <a:lnTo>
                  <a:pt x="9494" y="14558"/>
                </a:lnTo>
                <a:lnTo>
                  <a:pt x="9459" y="14453"/>
                </a:lnTo>
                <a:lnTo>
                  <a:pt x="9494" y="14347"/>
                </a:lnTo>
                <a:lnTo>
                  <a:pt x="9494" y="14347"/>
                </a:lnTo>
                <a:lnTo>
                  <a:pt x="10024" y="13980"/>
                </a:lnTo>
                <a:lnTo>
                  <a:pt x="10024" y="13980"/>
                </a:lnTo>
                <a:lnTo>
                  <a:pt x="10165" y="14137"/>
                </a:lnTo>
                <a:lnTo>
                  <a:pt x="10200" y="14190"/>
                </a:lnTo>
                <a:lnTo>
                  <a:pt x="10341" y="14137"/>
                </a:lnTo>
                <a:lnTo>
                  <a:pt x="10341" y="14137"/>
                </a:lnTo>
                <a:lnTo>
                  <a:pt x="10412" y="14137"/>
                </a:lnTo>
                <a:lnTo>
                  <a:pt x="10553" y="14137"/>
                </a:lnTo>
                <a:lnTo>
                  <a:pt x="10800" y="14242"/>
                </a:lnTo>
                <a:lnTo>
                  <a:pt x="10800" y="14242"/>
                </a:lnTo>
                <a:lnTo>
                  <a:pt x="10624" y="14137"/>
                </a:lnTo>
                <a:lnTo>
                  <a:pt x="10412" y="13980"/>
                </a:lnTo>
                <a:lnTo>
                  <a:pt x="10271" y="13874"/>
                </a:lnTo>
                <a:lnTo>
                  <a:pt x="10271" y="13769"/>
                </a:lnTo>
                <a:lnTo>
                  <a:pt x="10271" y="13717"/>
                </a:lnTo>
                <a:lnTo>
                  <a:pt x="10271" y="13717"/>
                </a:lnTo>
                <a:lnTo>
                  <a:pt x="10376" y="13612"/>
                </a:lnTo>
                <a:lnTo>
                  <a:pt x="10447" y="13559"/>
                </a:lnTo>
                <a:lnTo>
                  <a:pt x="10659" y="13454"/>
                </a:lnTo>
                <a:lnTo>
                  <a:pt x="10659" y="13454"/>
                </a:lnTo>
                <a:lnTo>
                  <a:pt x="10518" y="13401"/>
                </a:lnTo>
                <a:lnTo>
                  <a:pt x="10412" y="13454"/>
                </a:lnTo>
                <a:lnTo>
                  <a:pt x="10271" y="13664"/>
                </a:lnTo>
                <a:lnTo>
                  <a:pt x="10271" y="13664"/>
                </a:lnTo>
                <a:lnTo>
                  <a:pt x="10165" y="13717"/>
                </a:lnTo>
                <a:lnTo>
                  <a:pt x="10059" y="13717"/>
                </a:lnTo>
                <a:lnTo>
                  <a:pt x="9953" y="13612"/>
                </a:lnTo>
                <a:lnTo>
                  <a:pt x="9953" y="13612"/>
                </a:lnTo>
                <a:lnTo>
                  <a:pt x="9953" y="13664"/>
                </a:lnTo>
                <a:lnTo>
                  <a:pt x="9882" y="13717"/>
                </a:lnTo>
                <a:lnTo>
                  <a:pt x="9776" y="13769"/>
                </a:lnTo>
                <a:lnTo>
                  <a:pt x="9776" y="13769"/>
                </a:lnTo>
                <a:lnTo>
                  <a:pt x="9671" y="13769"/>
                </a:lnTo>
                <a:lnTo>
                  <a:pt x="9635" y="13927"/>
                </a:lnTo>
                <a:lnTo>
                  <a:pt x="9635" y="13980"/>
                </a:lnTo>
                <a:lnTo>
                  <a:pt x="9565" y="14032"/>
                </a:lnTo>
                <a:lnTo>
                  <a:pt x="9565" y="14032"/>
                </a:lnTo>
                <a:lnTo>
                  <a:pt x="9424" y="14032"/>
                </a:lnTo>
                <a:lnTo>
                  <a:pt x="9388" y="14137"/>
                </a:lnTo>
                <a:lnTo>
                  <a:pt x="9318" y="14190"/>
                </a:lnTo>
                <a:lnTo>
                  <a:pt x="9318" y="14190"/>
                </a:lnTo>
                <a:lnTo>
                  <a:pt x="9282" y="14295"/>
                </a:lnTo>
                <a:lnTo>
                  <a:pt x="9212" y="14453"/>
                </a:lnTo>
                <a:lnTo>
                  <a:pt x="9212" y="14453"/>
                </a:lnTo>
                <a:lnTo>
                  <a:pt x="9035" y="14558"/>
                </a:lnTo>
                <a:lnTo>
                  <a:pt x="9000" y="14610"/>
                </a:lnTo>
                <a:lnTo>
                  <a:pt x="9000" y="14768"/>
                </a:lnTo>
                <a:lnTo>
                  <a:pt x="9000" y="14768"/>
                </a:lnTo>
                <a:lnTo>
                  <a:pt x="9000" y="14820"/>
                </a:lnTo>
                <a:lnTo>
                  <a:pt x="8929" y="14873"/>
                </a:lnTo>
                <a:lnTo>
                  <a:pt x="8824" y="15031"/>
                </a:lnTo>
                <a:lnTo>
                  <a:pt x="8824" y="15031"/>
                </a:lnTo>
                <a:lnTo>
                  <a:pt x="8753" y="15031"/>
                </a:lnTo>
                <a:lnTo>
                  <a:pt x="8682" y="14978"/>
                </a:lnTo>
                <a:lnTo>
                  <a:pt x="8612" y="14873"/>
                </a:lnTo>
                <a:lnTo>
                  <a:pt x="8506" y="14978"/>
                </a:lnTo>
                <a:lnTo>
                  <a:pt x="8506" y="14978"/>
                </a:lnTo>
                <a:lnTo>
                  <a:pt x="8647" y="14978"/>
                </a:lnTo>
                <a:lnTo>
                  <a:pt x="8718" y="15083"/>
                </a:lnTo>
                <a:lnTo>
                  <a:pt x="8753" y="15188"/>
                </a:lnTo>
                <a:lnTo>
                  <a:pt x="8824" y="15293"/>
                </a:lnTo>
                <a:lnTo>
                  <a:pt x="8824" y="15293"/>
                </a:lnTo>
                <a:lnTo>
                  <a:pt x="8718" y="15346"/>
                </a:lnTo>
                <a:lnTo>
                  <a:pt x="8647" y="15399"/>
                </a:lnTo>
                <a:lnTo>
                  <a:pt x="8435" y="15451"/>
                </a:lnTo>
                <a:lnTo>
                  <a:pt x="8435" y="15451"/>
                </a:lnTo>
                <a:lnTo>
                  <a:pt x="8506" y="15556"/>
                </a:lnTo>
                <a:lnTo>
                  <a:pt x="8541" y="15609"/>
                </a:lnTo>
                <a:lnTo>
                  <a:pt x="8541" y="15661"/>
                </a:lnTo>
                <a:lnTo>
                  <a:pt x="8541" y="15661"/>
                </a:lnTo>
                <a:lnTo>
                  <a:pt x="8541" y="15661"/>
                </a:lnTo>
                <a:lnTo>
                  <a:pt x="8471" y="15714"/>
                </a:lnTo>
                <a:lnTo>
                  <a:pt x="8365" y="15714"/>
                </a:lnTo>
                <a:lnTo>
                  <a:pt x="8365" y="15714"/>
                </a:lnTo>
                <a:lnTo>
                  <a:pt x="8365" y="15714"/>
                </a:lnTo>
                <a:lnTo>
                  <a:pt x="8365" y="15661"/>
                </a:lnTo>
                <a:lnTo>
                  <a:pt x="8329" y="15661"/>
                </a:lnTo>
                <a:lnTo>
                  <a:pt x="8294" y="15714"/>
                </a:lnTo>
                <a:lnTo>
                  <a:pt x="8294" y="15714"/>
                </a:lnTo>
                <a:lnTo>
                  <a:pt x="8188" y="15819"/>
                </a:lnTo>
                <a:lnTo>
                  <a:pt x="8118" y="15872"/>
                </a:lnTo>
                <a:lnTo>
                  <a:pt x="8118" y="15872"/>
                </a:lnTo>
                <a:lnTo>
                  <a:pt x="8153" y="15977"/>
                </a:lnTo>
                <a:lnTo>
                  <a:pt x="8153" y="15977"/>
                </a:lnTo>
                <a:lnTo>
                  <a:pt x="8082" y="16029"/>
                </a:lnTo>
                <a:lnTo>
                  <a:pt x="7976" y="16029"/>
                </a:lnTo>
                <a:lnTo>
                  <a:pt x="7976" y="16029"/>
                </a:lnTo>
                <a:lnTo>
                  <a:pt x="8047" y="16134"/>
                </a:lnTo>
                <a:lnTo>
                  <a:pt x="8047" y="16134"/>
                </a:lnTo>
                <a:lnTo>
                  <a:pt x="7941" y="16187"/>
                </a:lnTo>
                <a:lnTo>
                  <a:pt x="7941" y="16187"/>
                </a:lnTo>
                <a:lnTo>
                  <a:pt x="7906" y="16292"/>
                </a:lnTo>
                <a:lnTo>
                  <a:pt x="7906" y="16397"/>
                </a:lnTo>
                <a:lnTo>
                  <a:pt x="7941" y="16450"/>
                </a:lnTo>
                <a:lnTo>
                  <a:pt x="7941" y="16450"/>
                </a:lnTo>
                <a:lnTo>
                  <a:pt x="8082" y="16450"/>
                </a:lnTo>
                <a:lnTo>
                  <a:pt x="8153" y="16450"/>
                </a:lnTo>
                <a:lnTo>
                  <a:pt x="8294" y="16502"/>
                </a:lnTo>
                <a:lnTo>
                  <a:pt x="8294" y="16502"/>
                </a:lnTo>
                <a:lnTo>
                  <a:pt x="8435" y="16607"/>
                </a:lnTo>
                <a:lnTo>
                  <a:pt x="8435" y="16765"/>
                </a:lnTo>
                <a:lnTo>
                  <a:pt x="8365" y="16818"/>
                </a:lnTo>
                <a:lnTo>
                  <a:pt x="8329" y="16870"/>
                </a:lnTo>
                <a:lnTo>
                  <a:pt x="8329" y="16870"/>
                </a:lnTo>
                <a:lnTo>
                  <a:pt x="8153" y="16975"/>
                </a:lnTo>
                <a:lnTo>
                  <a:pt x="8118" y="17028"/>
                </a:lnTo>
                <a:lnTo>
                  <a:pt x="8082" y="17080"/>
                </a:lnTo>
                <a:lnTo>
                  <a:pt x="8082" y="17080"/>
                </a:lnTo>
                <a:lnTo>
                  <a:pt x="8047" y="17133"/>
                </a:lnTo>
                <a:lnTo>
                  <a:pt x="7976" y="17238"/>
                </a:lnTo>
                <a:lnTo>
                  <a:pt x="7976" y="17238"/>
                </a:lnTo>
                <a:lnTo>
                  <a:pt x="7976" y="17238"/>
                </a:lnTo>
                <a:lnTo>
                  <a:pt x="7976" y="17291"/>
                </a:lnTo>
                <a:lnTo>
                  <a:pt x="7906" y="17343"/>
                </a:lnTo>
                <a:lnTo>
                  <a:pt x="7871" y="17396"/>
                </a:lnTo>
                <a:lnTo>
                  <a:pt x="7871" y="17396"/>
                </a:lnTo>
                <a:lnTo>
                  <a:pt x="7871" y="17396"/>
                </a:lnTo>
                <a:lnTo>
                  <a:pt x="7941" y="17343"/>
                </a:lnTo>
                <a:lnTo>
                  <a:pt x="7941" y="17343"/>
                </a:lnTo>
                <a:lnTo>
                  <a:pt x="7906" y="17606"/>
                </a:lnTo>
                <a:lnTo>
                  <a:pt x="7871" y="17606"/>
                </a:lnTo>
                <a:lnTo>
                  <a:pt x="7765" y="17553"/>
                </a:lnTo>
                <a:lnTo>
                  <a:pt x="7765" y="17553"/>
                </a:lnTo>
                <a:lnTo>
                  <a:pt x="7765" y="17606"/>
                </a:lnTo>
                <a:lnTo>
                  <a:pt x="7729" y="17658"/>
                </a:lnTo>
                <a:lnTo>
                  <a:pt x="7553" y="17711"/>
                </a:lnTo>
                <a:lnTo>
                  <a:pt x="7553" y="17711"/>
                </a:lnTo>
                <a:lnTo>
                  <a:pt x="7482" y="17816"/>
                </a:lnTo>
                <a:lnTo>
                  <a:pt x="7376" y="17921"/>
                </a:lnTo>
                <a:lnTo>
                  <a:pt x="7376" y="17921"/>
                </a:lnTo>
                <a:lnTo>
                  <a:pt x="7306" y="17974"/>
                </a:lnTo>
                <a:lnTo>
                  <a:pt x="7165" y="18026"/>
                </a:lnTo>
                <a:lnTo>
                  <a:pt x="7165" y="18026"/>
                </a:lnTo>
                <a:lnTo>
                  <a:pt x="7094" y="18236"/>
                </a:lnTo>
                <a:lnTo>
                  <a:pt x="7024" y="18289"/>
                </a:lnTo>
                <a:lnTo>
                  <a:pt x="6953" y="18289"/>
                </a:lnTo>
                <a:lnTo>
                  <a:pt x="6953" y="18289"/>
                </a:lnTo>
                <a:lnTo>
                  <a:pt x="6918" y="18289"/>
                </a:lnTo>
                <a:lnTo>
                  <a:pt x="6918" y="18394"/>
                </a:lnTo>
                <a:lnTo>
                  <a:pt x="6918" y="18447"/>
                </a:lnTo>
                <a:lnTo>
                  <a:pt x="6847" y="18394"/>
                </a:lnTo>
                <a:lnTo>
                  <a:pt x="6847" y="18394"/>
                </a:lnTo>
                <a:lnTo>
                  <a:pt x="6776" y="18447"/>
                </a:lnTo>
                <a:lnTo>
                  <a:pt x="6741" y="18447"/>
                </a:lnTo>
                <a:lnTo>
                  <a:pt x="6635" y="18552"/>
                </a:lnTo>
                <a:lnTo>
                  <a:pt x="6635" y="18552"/>
                </a:lnTo>
                <a:lnTo>
                  <a:pt x="6706" y="18657"/>
                </a:lnTo>
                <a:lnTo>
                  <a:pt x="6741" y="18657"/>
                </a:lnTo>
                <a:lnTo>
                  <a:pt x="6706" y="18762"/>
                </a:lnTo>
                <a:lnTo>
                  <a:pt x="6706" y="18762"/>
                </a:lnTo>
                <a:lnTo>
                  <a:pt x="6635" y="18867"/>
                </a:lnTo>
                <a:lnTo>
                  <a:pt x="6565" y="18972"/>
                </a:lnTo>
                <a:lnTo>
                  <a:pt x="6565" y="18972"/>
                </a:lnTo>
                <a:lnTo>
                  <a:pt x="6529" y="19025"/>
                </a:lnTo>
                <a:lnTo>
                  <a:pt x="6388" y="19025"/>
                </a:lnTo>
                <a:lnTo>
                  <a:pt x="6388" y="19025"/>
                </a:lnTo>
                <a:lnTo>
                  <a:pt x="6353" y="19077"/>
                </a:lnTo>
                <a:lnTo>
                  <a:pt x="6353" y="19130"/>
                </a:lnTo>
                <a:lnTo>
                  <a:pt x="6247" y="19235"/>
                </a:lnTo>
                <a:lnTo>
                  <a:pt x="6247" y="19235"/>
                </a:lnTo>
                <a:lnTo>
                  <a:pt x="6212" y="19235"/>
                </a:lnTo>
                <a:lnTo>
                  <a:pt x="6141" y="19130"/>
                </a:lnTo>
                <a:lnTo>
                  <a:pt x="6141" y="19130"/>
                </a:lnTo>
                <a:lnTo>
                  <a:pt x="6071" y="19235"/>
                </a:lnTo>
                <a:lnTo>
                  <a:pt x="6035" y="19288"/>
                </a:lnTo>
                <a:lnTo>
                  <a:pt x="6035" y="19340"/>
                </a:lnTo>
                <a:lnTo>
                  <a:pt x="6035" y="19340"/>
                </a:lnTo>
                <a:lnTo>
                  <a:pt x="6071" y="19393"/>
                </a:lnTo>
                <a:lnTo>
                  <a:pt x="6035" y="19393"/>
                </a:lnTo>
                <a:lnTo>
                  <a:pt x="5965" y="19393"/>
                </a:lnTo>
                <a:lnTo>
                  <a:pt x="5965" y="19393"/>
                </a:lnTo>
                <a:lnTo>
                  <a:pt x="5824" y="19393"/>
                </a:lnTo>
                <a:lnTo>
                  <a:pt x="5753" y="19445"/>
                </a:lnTo>
                <a:lnTo>
                  <a:pt x="5753" y="19445"/>
                </a:lnTo>
                <a:lnTo>
                  <a:pt x="5824" y="19550"/>
                </a:lnTo>
                <a:lnTo>
                  <a:pt x="5788" y="19550"/>
                </a:lnTo>
                <a:lnTo>
                  <a:pt x="5647" y="19603"/>
                </a:lnTo>
                <a:lnTo>
                  <a:pt x="5647" y="19603"/>
                </a:lnTo>
                <a:lnTo>
                  <a:pt x="5576" y="19603"/>
                </a:lnTo>
                <a:lnTo>
                  <a:pt x="5506" y="19655"/>
                </a:lnTo>
                <a:lnTo>
                  <a:pt x="5400" y="19866"/>
                </a:lnTo>
                <a:lnTo>
                  <a:pt x="5400" y="19866"/>
                </a:lnTo>
                <a:lnTo>
                  <a:pt x="5471" y="19813"/>
                </a:lnTo>
                <a:lnTo>
                  <a:pt x="5506" y="19813"/>
                </a:lnTo>
                <a:lnTo>
                  <a:pt x="5576" y="19813"/>
                </a:lnTo>
                <a:lnTo>
                  <a:pt x="5576" y="19813"/>
                </a:lnTo>
                <a:lnTo>
                  <a:pt x="5576" y="19866"/>
                </a:lnTo>
                <a:lnTo>
                  <a:pt x="5647" y="19918"/>
                </a:lnTo>
                <a:lnTo>
                  <a:pt x="5647" y="19918"/>
                </a:lnTo>
                <a:lnTo>
                  <a:pt x="5612" y="19971"/>
                </a:lnTo>
                <a:lnTo>
                  <a:pt x="5506" y="19971"/>
                </a:lnTo>
                <a:lnTo>
                  <a:pt x="5506" y="19971"/>
                </a:lnTo>
                <a:lnTo>
                  <a:pt x="5506" y="20128"/>
                </a:lnTo>
                <a:lnTo>
                  <a:pt x="5506" y="20181"/>
                </a:lnTo>
                <a:lnTo>
                  <a:pt x="5471" y="20181"/>
                </a:lnTo>
                <a:lnTo>
                  <a:pt x="5471" y="20181"/>
                </a:lnTo>
                <a:lnTo>
                  <a:pt x="5435" y="20076"/>
                </a:lnTo>
                <a:lnTo>
                  <a:pt x="5471" y="19971"/>
                </a:lnTo>
                <a:lnTo>
                  <a:pt x="5471" y="19971"/>
                </a:lnTo>
                <a:lnTo>
                  <a:pt x="5435" y="19918"/>
                </a:lnTo>
                <a:lnTo>
                  <a:pt x="5400" y="19971"/>
                </a:lnTo>
                <a:lnTo>
                  <a:pt x="5400" y="20128"/>
                </a:lnTo>
                <a:lnTo>
                  <a:pt x="5400" y="20128"/>
                </a:lnTo>
                <a:lnTo>
                  <a:pt x="5329" y="20181"/>
                </a:lnTo>
                <a:lnTo>
                  <a:pt x="5294" y="20234"/>
                </a:lnTo>
                <a:lnTo>
                  <a:pt x="5188" y="20286"/>
                </a:lnTo>
                <a:lnTo>
                  <a:pt x="5188" y="20286"/>
                </a:lnTo>
                <a:lnTo>
                  <a:pt x="5047" y="20286"/>
                </a:lnTo>
                <a:lnTo>
                  <a:pt x="4941" y="20286"/>
                </a:lnTo>
                <a:lnTo>
                  <a:pt x="4906" y="20391"/>
                </a:lnTo>
                <a:lnTo>
                  <a:pt x="4906" y="20391"/>
                </a:lnTo>
                <a:lnTo>
                  <a:pt x="4871" y="20549"/>
                </a:lnTo>
                <a:lnTo>
                  <a:pt x="4871" y="20654"/>
                </a:lnTo>
                <a:lnTo>
                  <a:pt x="4800" y="20707"/>
                </a:lnTo>
                <a:lnTo>
                  <a:pt x="4800" y="20707"/>
                </a:lnTo>
                <a:lnTo>
                  <a:pt x="4835" y="20549"/>
                </a:lnTo>
                <a:lnTo>
                  <a:pt x="4835" y="20444"/>
                </a:lnTo>
                <a:lnTo>
                  <a:pt x="4835" y="20444"/>
                </a:lnTo>
                <a:lnTo>
                  <a:pt x="4729" y="20391"/>
                </a:lnTo>
                <a:lnTo>
                  <a:pt x="4659" y="20444"/>
                </a:lnTo>
                <a:lnTo>
                  <a:pt x="4553" y="20496"/>
                </a:lnTo>
                <a:lnTo>
                  <a:pt x="4553" y="20496"/>
                </a:lnTo>
                <a:lnTo>
                  <a:pt x="4518" y="20549"/>
                </a:lnTo>
                <a:lnTo>
                  <a:pt x="4447" y="20549"/>
                </a:lnTo>
                <a:lnTo>
                  <a:pt x="4447" y="20549"/>
                </a:lnTo>
                <a:lnTo>
                  <a:pt x="4376" y="20654"/>
                </a:lnTo>
                <a:lnTo>
                  <a:pt x="4376" y="20654"/>
                </a:lnTo>
                <a:lnTo>
                  <a:pt x="4341" y="20759"/>
                </a:lnTo>
                <a:lnTo>
                  <a:pt x="4341" y="20759"/>
                </a:lnTo>
                <a:lnTo>
                  <a:pt x="4306" y="20707"/>
                </a:lnTo>
                <a:lnTo>
                  <a:pt x="4271" y="20707"/>
                </a:lnTo>
                <a:lnTo>
                  <a:pt x="4271" y="20759"/>
                </a:lnTo>
                <a:lnTo>
                  <a:pt x="4271" y="20759"/>
                </a:lnTo>
                <a:lnTo>
                  <a:pt x="4235" y="20812"/>
                </a:lnTo>
                <a:lnTo>
                  <a:pt x="4129" y="20759"/>
                </a:lnTo>
                <a:lnTo>
                  <a:pt x="4129" y="20759"/>
                </a:lnTo>
                <a:lnTo>
                  <a:pt x="4059" y="20812"/>
                </a:lnTo>
                <a:lnTo>
                  <a:pt x="3988" y="20864"/>
                </a:lnTo>
                <a:lnTo>
                  <a:pt x="3988" y="20864"/>
                </a:lnTo>
                <a:lnTo>
                  <a:pt x="3918" y="20864"/>
                </a:lnTo>
                <a:lnTo>
                  <a:pt x="3776" y="20969"/>
                </a:lnTo>
                <a:lnTo>
                  <a:pt x="3776" y="20969"/>
                </a:lnTo>
                <a:lnTo>
                  <a:pt x="3776" y="20812"/>
                </a:lnTo>
                <a:lnTo>
                  <a:pt x="3812" y="20759"/>
                </a:lnTo>
                <a:lnTo>
                  <a:pt x="3988" y="20707"/>
                </a:lnTo>
                <a:lnTo>
                  <a:pt x="3988" y="20707"/>
                </a:lnTo>
                <a:lnTo>
                  <a:pt x="3882" y="20654"/>
                </a:lnTo>
                <a:lnTo>
                  <a:pt x="3776" y="20654"/>
                </a:lnTo>
                <a:lnTo>
                  <a:pt x="3741" y="20654"/>
                </a:lnTo>
                <a:lnTo>
                  <a:pt x="3706" y="20707"/>
                </a:lnTo>
                <a:lnTo>
                  <a:pt x="3671" y="20812"/>
                </a:lnTo>
                <a:lnTo>
                  <a:pt x="3600" y="20969"/>
                </a:lnTo>
                <a:lnTo>
                  <a:pt x="3600" y="20969"/>
                </a:lnTo>
                <a:lnTo>
                  <a:pt x="3565" y="21022"/>
                </a:lnTo>
                <a:lnTo>
                  <a:pt x="3494" y="21074"/>
                </a:lnTo>
                <a:lnTo>
                  <a:pt x="3494" y="21074"/>
                </a:lnTo>
                <a:lnTo>
                  <a:pt x="3494" y="21127"/>
                </a:lnTo>
                <a:lnTo>
                  <a:pt x="3494" y="21285"/>
                </a:lnTo>
                <a:lnTo>
                  <a:pt x="3494" y="21285"/>
                </a:lnTo>
                <a:lnTo>
                  <a:pt x="3424" y="21232"/>
                </a:lnTo>
                <a:lnTo>
                  <a:pt x="3388" y="21232"/>
                </a:lnTo>
                <a:lnTo>
                  <a:pt x="3388" y="21285"/>
                </a:lnTo>
                <a:lnTo>
                  <a:pt x="3388" y="21285"/>
                </a:lnTo>
                <a:lnTo>
                  <a:pt x="3388" y="21285"/>
                </a:lnTo>
                <a:lnTo>
                  <a:pt x="3353" y="21337"/>
                </a:lnTo>
                <a:lnTo>
                  <a:pt x="3282" y="21285"/>
                </a:lnTo>
                <a:lnTo>
                  <a:pt x="3282" y="21285"/>
                </a:lnTo>
                <a:lnTo>
                  <a:pt x="3282" y="21285"/>
                </a:lnTo>
                <a:lnTo>
                  <a:pt x="3282" y="21232"/>
                </a:lnTo>
                <a:lnTo>
                  <a:pt x="3176" y="21022"/>
                </a:lnTo>
                <a:lnTo>
                  <a:pt x="3176" y="21022"/>
                </a:lnTo>
                <a:lnTo>
                  <a:pt x="3141" y="21022"/>
                </a:lnTo>
                <a:lnTo>
                  <a:pt x="3141" y="21074"/>
                </a:lnTo>
                <a:lnTo>
                  <a:pt x="3141" y="21232"/>
                </a:lnTo>
                <a:lnTo>
                  <a:pt x="3176" y="21337"/>
                </a:lnTo>
                <a:lnTo>
                  <a:pt x="3141" y="21337"/>
                </a:lnTo>
                <a:lnTo>
                  <a:pt x="3106" y="21337"/>
                </a:lnTo>
              </a:path>
            </a:pathLst>
          </a:custGeom>
          <a:solidFill>
            <a:srgbClr val="5D6464"/>
          </a:solidFill>
          <a:ln w="12700">
            <a:solidFill>
              <a:srgbClr val="8E9898"/>
            </a:solidFill>
          </a:ln>
        </p:spPr>
        <p:txBody>
          <a:bodyPr lIns="0" tIns="0" rIns="0" bIns="0"/>
          <a:lstStyle/>
          <a:p>
            <a:pPr defTabSz="647700">
              <a:defRPr sz="1600" b="0">
                <a:solidFill>
                  <a:srgbClr val="000000"/>
                </a:solidFill>
                <a:latin typeface="Helvetica"/>
                <a:ea typeface="Helvetica"/>
                <a:cs typeface="Helvetica"/>
                <a:sym typeface="Helvetica"/>
              </a:defRPr>
            </a:pPr>
            <a:endParaRPr/>
          </a:p>
        </p:txBody>
      </p:sp>
      <p:sp>
        <p:nvSpPr>
          <p:cNvPr id="6900" name="Rectangle"/>
          <p:cNvSpPr/>
          <p:nvPr/>
        </p:nvSpPr>
        <p:spPr>
          <a:xfrm>
            <a:off x="12400471" y="5011892"/>
            <a:ext cx="3349278" cy="1617020"/>
          </a:xfrm>
          <a:prstGeom prst="rect">
            <a:avLst/>
          </a:prstGeom>
          <a:solidFill>
            <a:srgbClr val="686E70"/>
          </a:solidFill>
          <a:ln w="25400">
            <a:miter lim="400000"/>
          </a:ln>
        </p:spPr>
        <p:txBody>
          <a:bodyPr lIns="38100" tIns="38100" rIns="38100" bIns="38100"/>
          <a:lstStyle/>
          <a:p>
            <a:endParaRPr/>
          </a:p>
        </p:txBody>
      </p:sp>
      <p:grpSp>
        <p:nvGrpSpPr>
          <p:cNvPr id="6903" name="Group"/>
          <p:cNvGrpSpPr/>
          <p:nvPr/>
        </p:nvGrpSpPr>
        <p:grpSpPr>
          <a:xfrm>
            <a:off x="906836" y="1258813"/>
            <a:ext cx="11861318" cy="7624402"/>
            <a:chOff x="0" y="0"/>
            <a:chExt cx="11861317" cy="7624401"/>
          </a:xfrm>
        </p:grpSpPr>
        <p:pic>
          <p:nvPicPr>
            <p:cNvPr id="6901" name="US Map.png" descr="US Map.png"/>
            <p:cNvPicPr>
              <a:picLocks noChangeAspect="1"/>
            </p:cNvPicPr>
            <p:nvPr/>
          </p:nvPicPr>
          <p:blipFill>
            <a:blip r:embed="rId3"/>
            <a:stretch>
              <a:fillRect/>
            </a:stretch>
          </p:blipFill>
          <p:spPr>
            <a:xfrm>
              <a:off x="0" y="0"/>
              <a:ext cx="11861318" cy="7624402"/>
            </a:xfrm>
            <a:prstGeom prst="rect">
              <a:avLst/>
            </a:prstGeom>
            <a:ln w="12700" cap="flat">
              <a:noFill/>
              <a:miter lim="400000"/>
            </a:ln>
            <a:effectLst/>
          </p:spPr>
        </p:pic>
        <p:sp>
          <p:nvSpPr>
            <p:cNvPr id="6902" name="Shape"/>
            <p:cNvSpPr/>
            <p:nvPr/>
          </p:nvSpPr>
          <p:spPr>
            <a:xfrm>
              <a:off x="9416241" y="6699746"/>
              <a:ext cx="270252" cy="256709"/>
            </a:xfrm>
            <a:custGeom>
              <a:avLst/>
              <a:gdLst/>
              <a:ahLst/>
              <a:cxnLst>
                <a:cxn ang="0">
                  <a:pos x="wd2" y="hd2"/>
                </a:cxn>
                <a:cxn ang="5400000">
                  <a:pos x="wd2" y="hd2"/>
                </a:cxn>
                <a:cxn ang="10800000">
                  <a:pos x="wd2" y="hd2"/>
                </a:cxn>
                <a:cxn ang="16200000">
                  <a:pos x="wd2" y="hd2"/>
                </a:cxn>
              </a:cxnLst>
              <a:rect l="0" t="0" r="r" b="b"/>
              <a:pathLst>
                <a:path w="20655" h="20754" extrusionOk="0">
                  <a:moveTo>
                    <a:pt x="0" y="12083"/>
                  </a:moveTo>
                  <a:cubicBezTo>
                    <a:pt x="3551" y="13571"/>
                    <a:pt x="7601" y="12594"/>
                    <a:pt x="10192" y="9626"/>
                  </a:cubicBezTo>
                  <a:cubicBezTo>
                    <a:pt x="12454" y="7034"/>
                    <a:pt x="13198" y="3343"/>
                    <a:pt x="12133" y="0"/>
                  </a:cubicBezTo>
                  <a:cubicBezTo>
                    <a:pt x="15403" y="377"/>
                    <a:pt x="18258" y="2512"/>
                    <a:pt x="19684" y="5647"/>
                  </a:cubicBezTo>
                  <a:cubicBezTo>
                    <a:pt x="21600" y="9856"/>
                    <a:pt x="20618" y="14901"/>
                    <a:pt x="17287" y="17968"/>
                  </a:cubicBezTo>
                  <a:cubicBezTo>
                    <a:pt x="14062" y="20950"/>
                    <a:pt x="9462" y="21600"/>
                    <a:pt x="5610" y="19617"/>
                  </a:cubicBezTo>
                  <a:cubicBezTo>
                    <a:pt x="2750" y="18145"/>
                    <a:pt x="683" y="15370"/>
                    <a:pt x="0" y="12083"/>
                  </a:cubicBezTo>
                  <a:close/>
                </a:path>
              </a:pathLst>
            </a:custGeom>
            <a:solidFill>
              <a:srgbClr val="5D6464"/>
            </a:solidFill>
            <a:ln w="12700" cap="flat">
              <a:noFill/>
              <a:miter lim="400000"/>
            </a:ln>
            <a:effectLst/>
          </p:spPr>
          <p:txBody>
            <a:bodyPr wrap="square" lIns="0" tIns="0" rIns="0" bIns="0" numCol="1" anchor="t">
              <a:noAutofit/>
            </a:bodyPr>
            <a:lstStyle/>
            <a:p>
              <a:endParaRPr/>
            </a:p>
          </p:txBody>
        </p:sp>
      </p:grpSp>
      <p:sp>
        <p:nvSpPr>
          <p:cNvPr id="6904" name="U.S. Cities Committed to 100% Renewable Energy"/>
          <p:cNvSpPr txBox="1">
            <a:spLocks noGrp="1"/>
          </p:cNvSpPr>
          <p:nvPr>
            <p:ph type="title"/>
          </p:nvPr>
        </p:nvSpPr>
        <p:spPr>
          <a:prstGeom prst="rect">
            <a:avLst/>
          </a:prstGeom>
        </p:spPr>
        <p:txBody>
          <a:bodyPr>
            <a:normAutofit/>
          </a:bodyPr>
          <a:lstStyle/>
          <a:p>
            <a:r>
              <a:t>U.S. Cities Committed to 100% Renewable Energy</a:t>
            </a:r>
          </a:p>
        </p:txBody>
      </p:sp>
      <p:grpSp>
        <p:nvGrpSpPr>
          <p:cNvPr id="6907" name="Group"/>
          <p:cNvGrpSpPr/>
          <p:nvPr/>
        </p:nvGrpSpPr>
        <p:grpSpPr>
          <a:xfrm>
            <a:off x="12803634" y="5896667"/>
            <a:ext cx="2766447" cy="459515"/>
            <a:chOff x="0" y="0"/>
            <a:chExt cx="2766445" cy="459513"/>
          </a:xfrm>
        </p:grpSpPr>
        <p:sp>
          <p:nvSpPr>
            <p:cNvPr id="6905" name="Circle"/>
            <p:cNvSpPr/>
            <p:nvPr/>
          </p:nvSpPr>
          <p:spPr>
            <a:xfrm>
              <a:off x="0" y="75259"/>
              <a:ext cx="317500" cy="317501"/>
            </a:xfrm>
            <a:prstGeom prst="ellipse">
              <a:avLst/>
            </a:prstGeom>
            <a:gradFill flip="none" rotWithShape="1">
              <a:gsLst>
                <a:gs pos="0">
                  <a:srgbClr val="88C616"/>
                </a:gs>
                <a:gs pos="100000">
                  <a:srgbClr val="759B0F"/>
                </a:gs>
              </a:gsLst>
              <a:lin ang="5400000" scaled="0"/>
            </a:gradFill>
            <a:ln w="38100" cap="flat">
              <a:solidFill>
                <a:srgbClr val="FFFFFF"/>
              </a:solidFill>
              <a:prstDash val="solid"/>
              <a:round/>
            </a:ln>
            <a:effectLst/>
          </p:spPr>
          <p:txBody>
            <a:bodyPr wrap="square" lIns="38100" tIns="38100" rIns="38100" bIns="38100" numCol="1" anchor="t">
              <a:noAutofit/>
            </a:bodyPr>
            <a:lstStyle/>
            <a:p>
              <a:endParaRPr/>
            </a:p>
          </p:txBody>
        </p:sp>
        <p:sp>
          <p:nvSpPr>
            <p:cNvPr id="6906" name="Already There"/>
            <p:cNvSpPr txBox="1"/>
            <p:nvPr/>
          </p:nvSpPr>
          <p:spPr>
            <a:xfrm>
              <a:off x="454202" y="0"/>
              <a:ext cx="2312244" cy="45951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500"/>
              </a:lvl1pPr>
            </a:lstStyle>
            <a:p>
              <a:r>
                <a:t>Already There</a:t>
              </a:r>
            </a:p>
          </p:txBody>
        </p:sp>
      </p:grpSp>
      <p:grpSp>
        <p:nvGrpSpPr>
          <p:cNvPr id="6910" name="Group"/>
          <p:cNvGrpSpPr/>
          <p:nvPr/>
        </p:nvGrpSpPr>
        <p:grpSpPr>
          <a:xfrm>
            <a:off x="12803634" y="5276954"/>
            <a:ext cx="2756564" cy="459514"/>
            <a:chOff x="0" y="0"/>
            <a:chExt cx="2756563" cy="459513"/>
          </a:xfrm>
        </p:grpSpPr>
        <p:sp>
          <p:nvSpPr>
            <p:cNvPr id="6908" name="Circle"/>
            <p:cNvSpPr/>
            <p:nvPr/>
          </p:nvSpPr>
          <p:spPr>
            <a:xfrm>
              <a:off x="0" y="71006"/>
              <a:ext cx="317500" cy="317501"/>
            </a:xfrm>
            <a:prstGeom prst="ellipse">
              <a:avLst/>
            </a:prstGeom>
            <a:gradFill flip="none" rotWithShape="1">
              <a:gsLst>
                <a:gs pos="0">
                  <a:srgbClr val="258CE4"/>
                </a:gs>
                <a:gs pos="100000">
                  <a:srgbClr val="005698"/>
                </a:gs>
              </a:gsLst>
              <a:lin ang="5400000" scaled="0"/>
            </a:gradFill>
            <a:ln w="38100" cap="flat">
              <a:solidFill>
                <a:srgbClr val="FFFFFF"/>
              </a:solidFill>
              <a:prstDash val="solid"/>
              <a:round/>
            </a:ln>
            <a:effectLst/>
          </p:spPr>
          <p:txBody>
            <a:bodyPr wrap="square" lIns="38100" tIns="38100" rIns="38100" bIns="38100" numCol="1" anchor="t">
              <a:noAutofit/>
            </a:bodyPr>
            <a:lstStyle/>
            <a:p>
              <a:endParaRPr/>
            </a:p>
          </p:txBody>
        </p:sp>
        <p:sp>
          <p:nvSpPr>
            <p:cNvPr id="6909" name="Committed"/>
            <p:cNvSpPr txBox="1"/>
            <p:nvPr/>
          </p:nvSpPr>
          <p:spPr>
            <a:xfrm>
              <a:off x="454202" y="0"/>
              <a:ext cx="2302362" cy="459514"/>
            </a:xfrm>
            <a:prstGeom prst="rect">
              <a:avLst/>
            </a:prstGeom>
            <a:noFill/>
            <a:ln w="12700" cap="flat">
              <a:noFill/>
              <a:miter lim="400000"/>
            </a:ln>
            <a:effectLst>
              <a:outerShdw blurRad="38100" dist="381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2500"/>
              </a:lvl1pPr>
            </a:lstStyle>
            <a:p>
              <a:r>
                <a:t>Committed</a:t>
              </a:r>
            </a:p>
          </p:txBody>
        </p:sp>
      </p:grpSp>
      <p:sp>
        <p:nvSpPr>
          <p:cNvPr id="6911" name="Data: The Sierra Club"/>
          <p:cNvSpPr txBox="1"/>
          <p:nvPr/>
        </p:nvSpPr>
        <p:spPr>
          <a:xfrm>
            <a:off x="914400" y="8686800"/>
            <a:ext cx="1613248" cy="2286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a:defRPr sz="1200">
                <a:solidFill>
                  <a:srgbClr val="FFFFFF">
                    <a:alpha val="50000"/>
                  </a:srgbClr>
                </a:solidFill>
              </a:defRPr>
            </a:lvl1pPr>
          </a:lstStyle>
          <a:p>
            <a:r>
              <a:rPr dirty="0"/>
              <a:t>Data: The Sierra Club</a:t>
            </a:r>
          </a:p>
        </p:txBody>
      </p:sp>
      <p:grpSp>
        <p:nvGrpSpPr>
          <p:cNvPr id="6984" name="Group"/>
          <p:cNvGrpSpPr/>
          <p:nvPr/>
        </p:nvGrpSpPr>
        <p:grpSpPr>
          <a:xfrm>
            <a:off x="222177" y="1388912"/>
            <a:ext cx="14047553" cy="7063793"/>
            <a:chOff x="-355925" y="-709457"/>
            <a:chExt cx="14047551" cy="7063791"/>
          </a:xfrm>
        </p:grpSpPr>
        <p:sp>
          <p:nvSpPr>
            <p:cNvPr id="6912" name="Circle"/>
            <p:cNvSpPr/>
            <p:nvPr/>
          </p:nvSpPr>
          <p:spPr>
            <a:xfrm>
              <a:off x="4248079" y="249932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13" name="Circle"/>
            <p:cNvSpPr/>
            <p:nvPr/>
          </p:nvSpPr>
          <p:spPr>
            <a:xfrm>
              <a:off x="7742539" y="522064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14" name="Abita Springs, LA"/>
            <p:cNvSpPr txBox="1"/>
            <p:nvPr/>
          </p:nvSpPr>
          <p:spPr>
            <a:xfrm>
              <a:off x="7919588" y="5106274"/>
              <a:ext cx="2032063"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Abita Springs, LA</a:t>
              </a:r>
            </a:p>
          </p:txBody>
        </p:sp>
        <p:sp>
          <p:nvSpPr>
            <p:cNvPr id="6915" name="Circle"/>
            <p:cNvSpPr/>
            <p:nvPr/>
          </p:nvSpPr>
          <p:spPr>
            <a:xfrm>
              <a:off x="9067565" y="4262948"/>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16" name="Atlanta, GA"/>
            <p:cNvSpPr txBox="1"/>
            <p:nvPr/>
          </p:nvSpPr>
          <p:spPr>
            <a:xfrm>
              <a:off x="7664025" y="4158551"/>
              <a:ext cx="1358988"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Atlanta, GA</a:t>
              </a:r>
            </a:p>
          </p:txBody>
        </p:sp>
        <p:sp>
          <p:nvSpPr>
            <p:cNvPr id="6917" name="Boulder, CO"/>
            <p:cNvSpPr txBox="1"/>
            <p:nvPr/>
          </p:nvSpPr>
          <p:spPr>
            <a:xfrm>
              <a:off x="4426578" y="2459772"/>
              <a:ext cx="1435225"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Boulder, CO</a:t>
              </a:r>
            </a:p>
          </p:txBody>
        </p:sp>
        <p:sp>
          <p:nvSpPr>
            <p:cNvPr id="6918" name="Circle"/>
            <p:cNvSpPr/>
            <p:nvPr/>
          </p:nvSpPr>
          <p:spPr>
            <a:xfrm>
              <a:off x="11533953" y="1114368"/>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19" name="Cambridge, MA"/>
            <p:cNvSpPr txBox="1"/>
            <p:nvPr/>
          </p:nvSpPr>
          <p:spPr>
            <a:xfrm>
              <a:off x="11464201" y="786106"/>
              <a:ext cx="1790849"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Cambridge, MA</a:t>
              </a:r>
            </a:p>
          </p:txBody>
        </p:sp>
        <p:sp>
          <p:nvSpPr>
            <p:cNvPr id="6920" name="Circle"/>
            <p:cNvSpPr/>
            <p:nvPr/>
          </p:nvSpPr>
          <p:spPr>
            <a:xfrm>
              <a:off x="1233627" y="392256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21" name="Del Mar, CA"/>
            <p:cNvSpPr txBox="1"/>
            <p:nvPr/>
          </p:nvSpPr>
          <p:spPr>
            <a:xfrm>
              <a:off x="1410677" y="3808199"/>
              <a:ext cx="1384660"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Del Mar, CA</a:t>
              </a:r>
            </a:p>
          </p:txBody>
        </p:sp>
        <p:sp>
          <p:nvSpPr>
            <p:cNvPr id="6922" name="Circle"/>
            <p:cNvSpPr/>
            <p:nvPr/>
          </p:nvSpPr>
          <p:spPr>
            <a:xfrm>
              <a:off x="11418778" y="1640879"/>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23" name="East Hampton, NY"/>
            <p:cNvSpPr txBox="1"/>
            <p:nvPr/>
          </p:nvSpPr>
          <p:spPr>
            <a:xfrm>
              <a:off x="11595828" y="1526511"/>
              <a:ext cx="2095799"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East Hampton, NY</a:t>
              </a:r>
            </a:p>
          </p:txBody>
        </p:sp>
        <p:sp>
          <p:nvSpPr>
            <p:cNvPr id="6924" name="Circle"/>
            <p:cNvSpPr/>
            <p:nvPr/>
          </p:nvSpPr>
          <p:spPr>
            <a:xfrm>
              <a:off x="8499397" y="153507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25" name="Grand Rapids, MI"/>
            <p:cNvSpPr txBox="1"/>
            <p:nvPr/>
          </p:nvSpPr>
          <p:spPr>
            <a:xfrm>
              <a:off x="8676447" y="1420703"/>
              <a:ext cx="1994111"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Grand Rapids, MI</a:t>
              </a:r>
            </a:p>
          </p:txBody>
        </p:sp>
        <p:sp>
          <p:nvSpPr>
            <p:cNvPr id="6926" name="Circle"/>
            <p:cNvSpPr/>
            <p:nvPr/>
          </p:nvSpPr>
          <p:spPr>
            <a:xfrm>
              <a:off x="11188431" y="76884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27" name="Hanover, NH"/>
            <p:cNvSpPr txBox="1"/>
            <p:nvPr/>
          </p:nvSpPr>
          <p:spPr>
            <a:xfrm>
              <a:off x="9990898" y="901280"/>
              <a:ext cx="1473623"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Hanover, NH</a:t>
              </a:r>
            </a:p>
          </p:txBody>
        </p:sp>
        <p:sp>
          <p:nvSpPr>
            <p:cNvPr id="6928" name="Circle"/>
            <p:cNvSpPr/>
            <p:nvPr/>
          </p:nvSpPr>
          <p:spPr>
            <a:xfrm>
              <a:off x="7676725" y="153507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29" name="Madison, WI"/>
            <p:cNvSpPr txBox="1"/>
            <p:nvPr/>
          </p:nvSpPr>
          <p:spPr>
            <a:xfrm>
              <a:off x="6191978" y="1420703"/>
              <a:ext cx="1447726"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Madison, WI</a:t>
              </a:r>
            </a:p>
          </p:txBody>
        </p:sp>
        <p:sp>
          <p:nvSpPr>
            <p:cNvPr id="6930" name="Circle"/>
            <p:cNvSpPr/>
            <p:nvPr/>
          </p:nvSpPr>
          <p:spPr>
            <a:xfrm>
              <a:off x="3177234" y="2692364"/>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31" name="Moab, UT"/>
            <p:cNvSpPr txBox="1"/>
            <p:nvPr/>
          </p:nvSpPr>
          <p:spPr>
            <a:xfrm>
              <a:off x="3091028" y="2841252"/>
              <a:ext cx="1142890"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Moab, UT</a:t>
              </a:r>
            </a:p>
          </p:txBody>
        </p:sp>
        <p:sp>
          <p:nvSpPr>
            <p:cNvPr id="6932" name="Circle"/>
            <p:cNvSpPr/>
            <p:nvPr/>
          </p:nvSpPr>
          <p:spPr>
            <a:xfrm>
              <a:off x="10875815" y="1311810"/>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33" name="Nassau, NY"/>
            <p:cNvSpPr txBox="1"/>
            <p:nvPr/>
          </p:nvSpPr>
          <p:spPr>
            <a:xfrm>
              <a:off x="11052865" y="1197442"/>
              <a:ext cx="1372159"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Nassau, NY</a:t>
              </a:r>
            </a:p>
          </p:txBody>
        </p:sp>
        <p:sp>
          <p:nvSpPr>
            <p:cNvPr id="6934" name="Circle"/>
            <p:cNvSpPr/>
            <p:nvPr/>
          </p:nvSpPr>
          <p:spPr>
            <a:xfrm>
              <a:off x="485715" y="2401343"/>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35" name="Palo Alto, CA"/>
            <p:cNvSpPr txBox="1"/>
            <p:nvPr/>
          </p:nvSpPr>
          <p:spPr>
            <a:xfrm>
              <a:off x="653818" y="2302555"/>
              <a:ext cx="1553655"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Palo Alto, CA</a:t>
              </a:r>
            </a:p>
          </p:txBody>
        </p:sp>
        <p:sp>
          <p:nvSpPr>
            <p:cNvPr id="6936" name="Circle"/>
            <p:cNvSpPr/>
            <p:nvPr/>
          </p:nvSpPr>
          <p:spPr>
            <a:xfrm>
              <a:off x="2827958" y="207232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37" name="Park City, UT"/>
            <p:cNvSpPr txBox="1"/>
            <p:nvPr/>
          </p:nvSpPr>
          <p:spPr>
            <a:xfrm>
              <a:off x="3005008" y="1908599"/>
              <a:ext cx="1520169"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Park City, UT</a:t>
              </a:r>
            </a:p>
          </p:txBody>
        </p:sp>
        <p:sp>
          <p:nvSpPr>
            <p:cNvPr id="6938" name="Circle"/>
            <p:cNvSpPr/>
            <p:nvPr/>
          </p:nvSpPr>
          <p:spPr>
            <a:xfrm>
              <a:off x="1083893" y="11436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39" name="Portland, OR"/>
            <p:cNvSpPr txBox="1"/>
            <p:nvPr/>
          </p:nvSpPr>
          <p:spPr>
            <a:xfrm>
              <a:off x="1260943" y="0"/>
              <a:ext cx="1511350"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Portland, OR</a:t>
              </a:r>
            </a:p>
          </p:txBody>
        </p:sp>
        <p:sp>
          <p:nvSpPr>
            <p:cNvPr id="6940" name="Circle"/>
            <p:cNvSpPr/>
            <p:nvPr/>
          </p:nvSpPr>
          <p:spPr>
            <a:xfrm>
              <a:off x="4313892" y="2877750"/>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41" name="Pueblo, CO"/>
            <p:cNvSpPr txBox="1"/>
            <p:nvPr/>
          </p:nvSpPr>
          <p:spPr>
            <a:xfrm>
              <a:off x="4508845" y="2772387"/>
              <a:ext cx="1346263"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Pueblo, CO</a:t>
              </a:r>
            </a:p>
          </p:txBody>
        </p:sp>
        <p:sp>
          <p:nvSpPr>
            <p:cNvPr id="6942" name="Circle"/>
            <p:cNvSpPr/>
            <p:nvPr/>
          </p:nvSpPr>
          <p:spPr>
            <a:xfrm>
              <a:off x="2778598" y="202296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43" name="Salt Lake City, UT"/>
            <p:cNvSpPr txBox="1"/>
            <p:nvPr/>
          </p:nvSpPr>
          <p:spPr>
            <a:xfrm>
              <a:off x="2201518" y="1382089"/>
              <a:ext cx="1139011" cy="6275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lgn="ctr">
                <a:defRPr sz="1800"/>
              </a:lvl1pPr>
            </a:lstStyle>
            <a:p>
              <a:r>
                <a:t>Salt Lake City, UT</a:t>
              </a:r>
            </a:p>
          </p:txBody>
        </p:sp>
        <p:sp>
          <p:nvSpPr>
            <p:cNvPr id="6944" name="Circle"/>
            <p:cNvSpPr/>
            <p:nvPr/>
          </p:nvSpPr>
          <p:spPr>
            <a:xfrm>
              <a:off x="1250080" y="402128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45" name="San Diego, CA"/>
            <p:cNvSpPr txBox="1"/>
            <p:nvPr/>
          </p:nvSpPr>
          <p:spPr>
            <a:xfrm>
              <a:off x="1385771" y="4022094"/>
              <a:ext cx="1689275"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lgn="r">
                <a:defRPr sz="1800"/>
              </a:lvl1pPr>
            </a:lstStyle>
            <a:p>
              <a:r>
                <a:t>San Diego, CA</a:t>
              </a:r>
            </a:p>
          </p:txBody>
        </p:sp>
        <p:sp>
          <p:nvSpPr>
            <p:cNvPr id="6946" name="Circle"/>
            <p:cNvSpPr/>
            <p:nvPr/>
          </p:nvSpPr>
          <p:spPr>
            <a:xfrm>
              <a:off x="431727" y="234735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47" name="San Fran., CA"/>
            <p:cNvSpPr txBox="1"/>
            <p:nvPr/>
          </p:nvSpPr>
          <p:spPr>
            <a:xfrm>
              <a:off x="0" y="1525490"/>
              <a:ext cx="793947" cy="8942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1800"/>
              </a:lvl1pPr>
            </a:lstStyle>
            <a:p>
              <a:r>
                <a:t>San Fran., CA</a:t>
              </a:r>
            </a:p>
          </p:txBody>
        </p:sp>
        <p:sp>
          <p:nvSpPr>
            <p:cNvPr id="6948" name="Circle"/>
            <p:cNvSpPr/>
            <p:nvPr/>
          </p:nvSpPr>
          <p:spPr>
            <a:xfrm>
              <a:off x="577590" y="251137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49" name="San Jose, CA"/>
            <p:cNvSpPr txBox="1"/>
            <p:nvPr/>
          </p:nvSpPr>
          <p:spPr>
            <a:xfrm>
              <a:off x="721733" y="2524009"/>
              <a:ext cx="1575309"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San Jose, CA</a:t>
              </a:r>
            </a:p>
          </p:txBody>
        </p:sp>
        <p:sp>
          <p:nvSpPr>
            <p:cNvPr id="6950" name="Circle"/>
            <p:cNvSpPr/>
            <p:nvPr/>
          </p:nvSpPr>
          <p:spPr>
            <a:xfrm>
              <a:off x="1021833" y="2119064"/>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51" name="S. Lake Tahoe, CA"/>
            <p:cNvSpPr txBox="1"/>
            <p:nvPr/>
          </p:nvSpPr>
          <p:spPr>
            <a:xfrm>
              <a:off x="1204664" y="1703755"/>
              <a:ext cx="1269434" cy="6275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1800"/>
              </a:lvl1pPr>
            </a:lstStyle>
            <a:p>
              <a:r>
                <a:t>S. Lake Tahoe, CA</a:t>
              </a:r>
            </a:p>
          </p:txBody>
        </p:sp>
        <p:sp>
          <p:nvSpPr>
            <p:cNvPr id="6952" name="Circle"/>
            <p:cNvSpPr/>
            <p:nvPr/>
          </p:nvSpPr>
          <p:spPr>
            <a:xfrm>
              <a:off x="11336511" y="1706693"/>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53" name="Southampton, NY"/>
            <p:cNvSpPr txBox="1"/>
            <p:nvPr/>
          </p:nvSpPr>
          <p:spPr>
            <a:xfrm>
              <a:off x="11414840" y="1789767"/>
              <a:ext cx="2031840"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Southampton, NY</a:t>
              </a:r>
            </a:p>
          </p:txBody>
        </p:sp>
        <p:sp>
          <p:nvSpPr>
            <p:cNvPr id="6954" name="Circle"/>
            <p:cNvSpPr/>
            <p:nvPr/>
          </p:nvSpPr>
          <p:spPr>
            <a:xfrm>
              <a:off x="9610529" y="580957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55" name="St. Petersburg, FL"/>
            <p:cNvSpPr txBox="1"/>
            <p:nvPr/>
          </p:nvSpPr>
          <p:spPr>
            <a:xfrm>
              <a:off x="9838141" y="5732908"/>
              <a:ext cx="2083074"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St. Petersburg, FL</a:t>
              </a:r>
            </a:p>
          </p:txBody>
        </p:sp>
        <p:sp>
          <p:nvSpPr>
            <p:cNvPr id="6956" name="Circle"/>
            <p:cNvSpPr/>
            <p:nvPr/>
          </p:nvSpPr>
          <p:spPr>
            <a:xfrm>
              <a:off x="4056968" y="3476576"/>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57" name="Taos, NM"/>
            <p:cNvSpPr txBox="1"/>
            <p:nvPr/>
          </p:nvSpPr>
          <p:spPr>
            <a:xfrm>
              <a:off x="4234018" y="3362209"/>
              <a:ext cx="1113421"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Taos, NM</a:t>
              </a:r>
            </a:p>
          </p:txBody>
        </p:sp>
        <p:sp>
          <p:nvSpPr>
            <p:cNvPr id="6958" name="Circle"/>
            <p:cNvSpPr/>
            <p:nvPr/>
          </p:nvSpPr>
          <p:spPr>
            <a:xfrm>
              <a:off x="9660802" y="5873139"/>
              <a:ext cx="152029" cy="152030"/>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59" name="Sarasota, FL"/>
            <p:cNvSpPr txBox="1"/>
            <p:nvPr/>
          </p:nvSpPr>
          <p:spPr>
            <a:xfrm>
              <a:off x="9593454" y="5993512"/>
              <a:ext cx="1486348"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Sarasota, FL</a:t>
              </a:r>
            </a:p>
          </p:txBody>
        </p:sp>
        <p:sp>
          <p:nvSpPr>
            <p:cNvPr id="6960" name="Circle"/>
            <p:cNvSpPr/>
            <p:nvPr/>
          </p:nvSpPr>
          <p:spPr>
            <a:xfrm>
              <a:off x="9774916" y="4067108"/>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61" name="Columbia, SC"/>
            <p:cNvSpPr txBox="1"/>
            <p:nvPr/>
          </p:nvSpPr>
          <p:spPr>
            <a:xfrm>
              <a:off x="9951966" y="3952741"/>
              <a:ext cx="1600312"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Columbia, SC</a:t>
              </a:r>
            </a:p>
          </p:txBody>
        </p:sp>
        <p:sp>
          <p:nvSpPr>
            <p:cNvPr id="6962" name="Circle"/>
            <p:cNvSpPr/>
            <p:nvPr/>
          </p:nvSpPr>
          <p:spPr>
            <a:xfrm>
              <a:off x="9787540" y="208137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63" name="Pittsburgh, PA"/>
            <p:cNvSpPr txBox="1"/>
            <p:nvPr/>
          </p:nvSpPr>
          <p:spPr>
            <a:xfrm>
              <a:off x="9964590" y="1967005"/>
              <a:ext cx="1684810"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Pittsburgh, PA</a:t>
              </a:r>
            </a:p>
          </p:txBody>
        </p:sp>
        <p:sp>
          <p:nvSpPr>
            <p:cNvPr id="6964" name="Circle"/>
            <p:cNvSpPr/>
            <p:nvPr/>
          </p:nvSpPr>
          <p:spPr>
            <a:xfrm>
              <a:off x="3958190" y="3732592"/>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65" name="Santa Fe, NM"/>
            <p:cNvSpPr txBox="1"/>
            <p:nvPr/>
          </p:nvSpPr>
          <p:spPr>
            <a:xfrm>
              <a:off x="4135240" y="3618225"/>
              <a:ext cx="1549637"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Santa Fe, NM</a:t>
              </a:r>
            </a:p>
          </p:txBody>
        </p:sp>
        <p:sp>
          <p:nvSpPr>
            <p:cNvPr id="6966" name="Circle"/>
            <p:cNvSpPr/>
            <p:nvPr/>
          </p:nvSpPr>
          <p:spPr>
            <a:xfrm>
              <a:off x="4100455" y="253736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67" name="Nederland, CO"/>
            <p:cNvSpPr txBox="1"/>
            <p:nvPr/>
          </p:nvSpPr>
          <p:spPr>
            <a:xfrm>
              <a:off x="4087912" y="2185613"/>
              <a:ext cx="1702111"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Nederland, CO</a:t>
              </a:r>
            </a:p>
          </p:txBody>
        </p:sp>
        <p:sp>
          <p:nvSpPr>
            <p:cNvPr id="6968" name="Circle"/>
            <p:cNvSpPr/>
            <p:nvPr/>
          </p:nvSpPr>
          <p:spPr>
            <a:xfrm>
              <a:off x="1423377" y="-59509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69" name="Edmonds, WA"/>
            <p:cNvSpPr txBox="1"/>
            <p:nvPr/>
          </p:nvSpPr>
          <p:spPr>
            <a:xfrm>
              <a:off x="1600426" y="-709458"/>
              <a:ext cx="1650989"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Edmonds, WA</a:t>
              </a:r>
            </a:p>
          </p:txBody>
        </p:sp>
        <p:sp>
          <p:nvSpPr>
            <p:cNvPr id="6970" name="Circle"/>
            <p:cNvSpPr/>
            <p:nvPr/>
          </p:nvSpPr>
          <p:spPr>
            <a:xfrm>
              <a:off x="10491239" y="3338640"/>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71" name="Hillsborough, NC"/>
            <p:cNvSpPr txBox="1"/>
            <p:nvPr/>
          </p:nvSpPr>
          <p:spPr>
            <a:xfrm>
              <a:off x="8482093" y="3243283"/>
              <a:ext cx="1981052"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Hillsborough, NC</a:t>
              </a:r>
            </a:p>
          </p:txBody>
        </p:sp>
        <p:sp>
          <p:nvSpPr>
            <p:cNvPr id="6972" name="Circle"/>
            <p:cNvSpPr/>
            <p:nvPr/>
          </p:nvSpPr>
          <p:spPr>
            <a:xfrm>
              <a:off x="476465" y="2714418"/>
              <a:ext cx="152030"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73" name="Monterey, CA"/>
            <p:cNvSpPr txBox="1"/>
            <p:nvPr/>
          </p:nvSpPr>
          <p:spPr>
            <a:xfrm>
              <a:off x="620608" y="2727051"/>
              <a:ext cx="1570733"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Monterey, CA</a:t>
              </a:r>
            </a:p>
          </p:txBody>
        </p:sp>
        <p:sp>
          <p:nvSpPr>
            <p:cNvPr id="6974" name="Circle"/>
            <p:cNvSpPr/>
            <p:nvPr/>
          </p:nvSpPr>
          <p:spPr>
            <a:xfrm>
              <a:off x="414654" y="2439156"/>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75" name="Menlo Park, CA"/>
            <p:cNvSpPr txBox="1"/>
            <p:nvPr/>
          </p:nvSpPr>
          <p:spPr>
            <a:xfrm>
              <a:off x="-355926" y="2359919"/>
              <a:ext cx="773200" cy="8942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1800"/>
              </a:lvl1pPr>
            </a:lstStyle>
            <a:p>
              <a:r>
                <a:t>Menlo Park, CA</a:t>
              </a:r>
            </a:p>
          </p:txBody>
        </p:sp>
        <p:sp>
          <p:nvSpPr>
            <p:cNvPr id="6976" name="Circle"/>
            <p:cNvSpPr/>
            <p:nvPr/>
          </p:nvSpPr>
          <p:spPr>
            <a:xfrm>
              <a:off x="711716" y="2114175"/>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77" name="Nevada City"/>
            <p:cNvSpPr txBox="1"/>
            <p:nvPr/>
          </p:nvSpPr>
          <p:spPr>
            <a:xfrm>
              <a:off x="552237" y="1412526"/>
              <a:ext cx="1100940" cy="6275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defRPr sz="1800"/>
              </a:lvl1pPr>
            </a:lstStyle>
            <a:p>
              <a:r>
                <a:t>Nevada City</a:t>
              </a:r>
            </a:p>
          </p:txBody>
        </p:sp>
        <p:sp>
          <p:nvSpPr>
            <p:cNvPr id="6978" name="Circle"/>
            <p:cNvSpPr/>
            <p:nvPr/>
          </p:nvSpPr>
          <p:spPr>
            <a:xfrm>
              <a:off x="9941672" y="5613787"/>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79" name="Orlando, FL"/>
            <p:cNvSpPr txBox="1"/>
            <p:nvPr/>
          </p:nvSpPr>
          <p:spPr>
            <a:xfrm>
              <a:off x="10118721" y="5499419"/>
              <a:ext cx="1396939"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Orlando, FL</a:t>
              </a:r>
            </a:p>
          </p:txBody>
        </p:sp>
        <p:sp>
          <p:nvSpPr>
            <p:cNvPr id="6980" name="Circle"/>
            <p:cNvSpPr/>
            <p:nvPr/>
          </p:nvSpPr>
          <p:spPr>
            <a:xfrm>
              <a:off x="735633" y="3378082"/>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81" name="Santa Barbara, CA"/>
            <p:cNvSpPr txBox="1"/>
            <p:nvPr/>
          </p:nvSpPr>
          <p:spPr>
            <a:xfrm>
              <a:off x="912683" y="3263715"/>
              <a:ext cx="2121583"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Santa Barbara, CA</a:t>
              </a:r>
            </a:p>
          </p:txBody>
        </p:sp>
        <p:sp>
          <p:nvSpPr>
            <p:cNvPr id="6982" name="Circle"/>
            <p:cNvSpPr/>
            <p:nvPr/>
          </p:nvSpPr>
          <p:spPr>
            <a:xfrm>
              <a:off x="1186976" y="3863131"/>
              <a:ext cx="152029" cy="152029"/>
            </a:xfrm>
            <a:prstGeom prst="ellipse">
              <a:avLst/>
            </a:prstGeom>
            <a:gradFill flip="none" rotWithShape="1">
              <a:gsLst>
                <a:gs pos="0">
                  <a:srgbClr val="258CE4"/>
                </a:gs>
                <a:gs pos="100000">
                  <a:srgbClr val="005698"/>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83" name="Solano Beach, CA"/>
            <p:cNvSpPr txBox="1"/>
            <p:nvPr/>
          </p:nvSpPr>
          <p:spPr>
            <a:xfrm>
              <a:off x="-116815" y="3635813"/>
              <a:ext cx="1291803" cy="6275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lvl1pPr algn="r">
                <a:defRPr sz="1800"/>
              </a:lvl1pPr>
            </a:lstStyle>
            <a:p>
              <a:r>
                <a:t>Solano Beach, CA</a:t>
              </a:r>
            </a:p>
          </p:txBody>
        </p:sp>
      </p:grpSp>
      <p:grpSp>
        <p:nvGrpSpPr>
          <p:cNvPr id="6999" name="Group"/>
          <p:cNvGrpSpPr/>
          <p:nvPr/>
        </p:nvGrpSpPr>
        <p:grpSpPr>
          <a:xfrm>
            <a:off x="1475798" y="2431853"/>
            <a:ext cx="11658383" cy="5902906"/>
            <a:chOff x="570163" y="0"/>
            <a:chExt cx="11658381" cy="5902905"/>
          </a:xfrm>
        </p:grpSpPr>
        <p:sp>
          <p:nvSpPr>
            <p:cNvPr id="6985" name="Circle"/>
            <p:cNvSpPr/>
            <p:nvPr/>
          </p:nvSpPr>
          <p:spPr>
            <a:xfrm>
              <a:off x="5532984" y="4913562"/>
              <a:ext cx="152029" cy="1520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86" name="Georgetown,  TX"/>
            <p:cNvSpPr txBox="1"/>
            <p:nvPr/>
          </p:nvSpPr>
          <p:spPr>
            <a:xfrm>
              <a:off x="5727937" y="4791747"/>
              <a:ext cx="1574863" cy="6275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a:defRPr sz="1800"/>
              </a:pPr>
              <a:r>
                <a:t>Georgetown, </a:t>
              </a:r>
              <a:br/>
              <a:r>
                <a:t>TX</a:t>
              </a:r>
            </a:p>
          </p:txBody>
        </p:sp>
        <p:sp>
          <p:nvSpPr>
            <p:cNvPr id="6987" name="Circle"/>
            <p:cNvSpPr/>
            <p:nvPr/>
          </p:nvSpPr>
          <p:spPr>
            <a:xfrm>
              <a:off x="6125307" y="2149384"/>
              <a:ext cx="152030" cy="1520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88" name="Rock Port, MO"/>
            <p:cNvSpPr txBox="1"/>
            <p:nvPr/>
          </p:nvSpPr>
          <p:spPr>
            <a:xfrm>
              <a:off x="6320261" y="2040268"/>
              <a:ext cx="1689274"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Rock Port, MO</a:t>
              </a:r>
            </a:p>
          </p:txBody>
        </p:sp>
        <p:sp>
          <p:nvSpPr>
            <p:cNvPr id="6989" name="Circle"/>
            <p:cNvSpPr/>
            <p:nvPr/>
          </p:nvSpPr>
          <p:spPr>
            <a:xfrm>
              <a:off x="5220368" y="2856882"/>
              <a:ext cx="152029" cy="1520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90" name="Greensburg, KS"/>
            <p:cNvSpPr txBox="1"/>
            <p:nvPr/>
          </p:nvSpPr>
          <p:spPr>
            <a:xfrm>
              <a:off x="5415321" y="2747766"/>
              <a:ext cx="1854586"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Greensburg, KS</a:t>
              </a:r>
            </a:p>
          </p:txBody>
        </p:sp>
        <p:sp>
          <p:nvSpPr>
            <p:cNvPr id="6991" name="Circle"/>
            <p:cNvSpPr/>
            <p:nvPr/>
          </p:nvSpPr>
          <p:spPr>
            <a:xfrm>
              <a:off x="10596016" y="351331"/>
              <a:ext cx="152029" cy="1520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92" name="Burlington, VT"/>
            <p:cNvSpPr txBox="1"/>
            <p:nvPr/>
          </p:nvSpPr>
          <p:spPr>
            <a:xfrm>
              <a:off x="10539717" y="0"/>
              <a:ext cx="1688829"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Burlington, VT</a:t>
              </a:r>
            </a:p>
          </p:txBody>
        </p:sp>
        <p:sp>
          <p:nvSpPr>
            <p:cNvPr id="6993" name="Circle"/>
            <p:cNvSpPr/>
            <p:nvPr/>
          </p:nvSpPr>
          <p:spPr>
            <a:xfrm>
              <a:off x="3410490" y="2149384"/>
              <a:ext cx="152029" cy="1520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94" name="Aspen, CO"/>
            <p:cNvSpPr txBox="1"/>
            <p:nvPr/>
          </p:nvSpPr>
          <p:spPr>
            <a:xfrm>
              <a:off x="2117354" y="2023977"/>
              <a:ext cx="1282862"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Aspen, CO</a:t>
              </a:r>
            </a:p>
          </p:txBody>
        </p:sp>
        <p:sp>
          <p:nvSpPr>
            <p:cNvPr id="6995" name="Circle"/>
            <p:cNvSpPr/>
            <p:nvPr/>
          </p:nvSpPr>
          <p:spPr>
            <a:xfrm>
              <a:off x="10151773" y="2029582"/>
              <a:ext cx="152029" cy="152030"/>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96" name="Columbia, MD"/>
            <p:cNvSpPr txBox="1"/>
            <p:nvPr/>
          </p:nvSpPr>
          <p:spPr>
            <a:xfrm>
              <a:off x="8487487" y="1920467"/>
              <a:ext cx="1638264" cy="360822"/>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Columbia, MD</a:t>
              </a:r>
            </a:p>
          </p:txBody>
        </p:sp>
        <p:sp>
          <p:nvSpPr>
            <p:cNvPr id="6997" name="Circle"/>
            <p:cNvSpPr/>
            <p:nvPr/>
          </p:nvSpPr>
          <p:spPr>
            <a:xfrm>
              <a:off x="570163" y="5651199"/>
              <a:ext cx="152029" cy="152029"/>
            </a:xfrm>
            <a:prstGeom prst="ellipse">
              <a:avLst/>
            </a:prstGeom>
            <a:gradFill flip="none" rotWithShape="1">
              <a:gsLst>
                <a:gs pos="0">
                  <a:srgbClr val="88C616"/>
                </a:gs>
                <a:gs pos="100000">
                  <a:srgbClr val="759B0F"/>
                </a:gs>
              </a:gsLst>
              <a:lin ang="5400000" scaled="0"/>
            </a:gradFill>
            <a:ln w="25400" cap="flat">
              <a:solidFill>
                <a:srgbClr val="FFFFFF"/>
              </a:solidFill>
              <a:prstDash val="solid"/>
              <a:round/>
            </a:ln>
            <a:effectLst>
              <a:outerShdw blurRad="25400" dist="25400" dir="5400000" rotWithShape="0">
                <a:srgbClr val="000000">
                  <a:alpha val="70000"/>
                </a:srgbClr>
              </a:outerShdw>
            </a:effectLst>
          </p:spPr>
          <p:txBody>
            <a:bodyPr wrap="square" lIns="38100" tIns="38100" rIns="38100" bIns="38100" numCol="1" anchor="t">
              <a:noAutofit/>
            </a:bodyPr>
            <a:lstStyle/>
            <a:p>
              <a:endParaRPr/>
            </a:p>
          </p:txBody>
        </p:sp>
        <p:sp>
          <p:nvSpPr>
            <p:cNvPr id="6998" name="Kodiak Island, AK"/>
            <p:cNvSpPr txBox="1"/>
            <p:nvPr/>
          </p:nvSpPr>
          <p:spPr>
            <a:xfrm>
              <a:off x="765116" y="5542083"/>
              <a:ext cx="2049253" cy="360823"/>
            </a:xfrm>
            <a:prstGeom prst="rect">
              <a:avLst/>
            </a:prstGeom>
            <a:noFill/>
            <a:ln w="12700" cap="flat">
              <a:noFill/>
              <a:miter lim="400000"/>
            </a:ln>
            <a:effectLst>
              <a:outerShdw blurRad="25400" dist="25400" dir="5400000" rotWithShape="0">
                <a:srgbClr val="000000">
                  <a:alpha val="70000"/>
                </a:srgbClr>
              </a:outerShdw>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lvl1pPr>
                <a:defRPr sz="1800"/>
              </a:lvl1pPr>
            </a:lstStyle>
            <a:p>
              <a:r>
                <a:t>Kodiak Island, AK</a:t>
              </a:r>
            </a:p>
          </p:txBody>
        </p:sp>
      </p:grpSp>
    </p:spTree>
    <p:extLst>
      <p:ext uri="{BB962C8B-B14F-4D97-AF65-F5344CB8AC3E}">
        <p14:creationId xmlns:p14="http://schemas.microsoft.com/office/powerpoint/2010/main" val="946463342"/>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6984"/>
                                        </p:tgtEl>
                                        <p:attrNameLst>
                                          <p:attrName>style.visibility</p:attrName>
                                        </p:attrNameLst>
                                      </p:cBhvr>
                                      <p:to>
                                        <p:strVal val="visible"/>
                                      </p:to>
                                    </p:set>
                                    <p:animEffect transition="in" filter="wipe(left)">
                                      <p:cBhvr>
                                        <p:cTn id="7" dur="1000"/>
                                        <p:tgtEl>
                                          <p:spTgt spid="69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07"/>
                                        </p:tgtEl>
                                        <p:attrNameLst>
                                          <p:attrName>style.visibility</p:attrName>
                                        </p:attrNameLst>
                                      </p:cBhvr>
                                      <p:to>
                                        <p:strVal val="visible"/>
                                      </p:to>
                                    </p:set>
                                    <p:animEffect transition="in" filter="fade">
                                      <p:cBhvr>
                                        <p:cTn id="12" dur="700"/>
                                        <p:tgtEl>
                                          <p:spTgt spid="6907"/>
                                        </p:tgtEl>
                                      </p:cBhvr>
                                    </p:animEffect>
                                  </p:childTnLst>
                                </p:cTn>
                              </p:par>
                            </p:childTnLst>
                          </p:cTn>
                        </p:par>
                        <p:par>
                          <p:cTn id="13" fill="hold">
                            <p:stCondLst>
                              <p:cond delay="700"/>
                            </p:stCondLst>
                            <p:childTnLst>
                              <p:par>
                                <p:cTn id="14" presetID="22" presetClass="entr" presetSubtype="8" fill="hold" grpId="0" nodeType="afterEffect">
                                  <p:stCondLst>
                                    <p:cond delay="300"/>
                                  </p:stCondLst>
                                  <p:iterate>
                                    <p:tmAbs val="0"/>
                                  </p:iterate>
                                  <p:childTnLst>
                                    <p:set>
                                      <p:cBhvr>
                                        <p:cTn id="15" fill="hold"/>
                                        <p:tgtEl>
                                          <p:spTgt spid="6999"/>
                                        </p:tgtEl>
                                        <p:attrNameLst>
                                          <p:attrName>style.visibility</p:attrName>
                                        </p:attrNameLst>
                                      </p:cBhvr>
                                      <p:to>
                                        <p:strVal val="visible"/>
                                      </p:to>
                                    </p:set>
                                    <p:animEffect transition="in" filter="wipe(left)">
                                      <p:cBhvr>
                                        <p:cTn id="16" dur="1000"/>
                                        <p:tgtEl>
                                          <p:spTgt spid="6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7" grpId="0" animBg="1" advAuto="0"/>
      <p:bldP spid="6984" grpId="0" animBg="1" advAuto="0"/>
      <p:bldP spid="6999" grpId="0" animBg="1" advAuto="0"/>
    </p:bld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44466</TotalTime>
  <Words>5761</Words>
  <Application>Microsoft Macintosh PowerPoint</Application>
  <PresentationFormat>Custom</PresentationFormat>
  <Paragraphs>523</Paragraphs>
  <Slides>35</Slides>
  <Notes>35</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Avenir Book</vt:lpstr>
      <vt:lpstr>Helvetica</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Cities Committed to 100% Renewable Energy</vt:lpstr>
      <vt:lpstr>PowerPoint Presentation</vt:lpstr>
      <vt:lpstr>PowerPoint Presentation</vt:lpstr>
      <vt:lpstr>Get the Book and Download the Review</vt:lpstr>
      <vt:lpstr>PowerPoint Presentation</vt:lpstr>
      <vt:lpstr>Threats At the Base of Maslow’s Hierarchy</vt:lpstr>
      <vt:lpstr>New Area of Focus Statement of Purpose &amp; Goals</vt:lpstr>
      <vt:lpstr>New Area of Focus Statement of Purpose &amp; Goals</vt:lpstr>
      <vt:lpstr>RI President Holger Knaack - October 2020 On the Climate Crisis</vt:lpstr>
      <vt:lpstr>Rotary’s Historic Power is PARTNERSHIP</vt:lpstr>
      <vt:lpstr>Energize San Mateo Project An example of the Power of Rotary</vt:lpstr>
      <vt:lpstr>PowerPoint Presentation</vt:lpstr>
      <vt:lpstr>Support Tools for Rotarians</vt:lpstr>
      <vt:lpstr>Get the Book and Download the Review</vt:lpstr>
      <vt:lpstr>Get your Footprint Assessment</vt:lpstr>
      <vt:lpstr>Assess you Business</vt:lpstr>
      <vt:lpstr>Support for Travel and Entertainment</vt:lpstr>
      <vt:lpstr>Overcoming Resistance to Sustainable Development</vt:lpstr>
      <vt:lpstr>Climate 21 Project – Biden Start-Up</vt:lpstr>
      <vt:lpstr>Consider Appropriate Political Action</vt:lpstr>
      <vt:lpstr>Use Our Network Support</vt:lpstr>
      <vt:lpstr>PowerPoint Presentation</vt:lpstr>
      <vt:lpstr>PowerPoint Presentation</vt:lpstr>
      <vt:lpstr>PowerPoint Presentation</vt:lpstr>
      <vt:lpstr>PowerPoint Presentation</vt:lpstr>
      <vt:lpstr>PowerPoint Presentation</vt:lpstr>
      <vt:lpstr>Websites and Emails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 mathers</cp:lastModifiedBy>
  <cp:revision>325</cp:revision>
  <dcterms:modified xsi:type="dcterms:W3CDTF">2021-02-24T22:27:50Z</dcterms:modified>
</cp:coreProperties>
</file>